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8" r:id="rId2"/>
    <p:sldId id="257" r:id="rId3"/>
    <p:sldId id="259" r:id="rId4"/>
    <p:sldId id="356" r:id="rId5"/>
    <p:sldId id="357" r:id="rId6"/>
    <p:sldId id="358" r:id="rId7"/>
    <p:sldId id="359" r:id="rId8"/>
    <p:sldId id="360" r:id="rId9"/>
    <p:sldId id="355" r:id="rId10"/>
    <p:sldId id="361" r:id="rId11"/>
    <p:sldId id="362" r:id="rId12"/>
    <p:sldId id="366" r:id="rId13"/>
    <p:sldId id="363" r:id="rId14"/>
    <p:sldId id="364" r:id="rId15"/>
    <p:sldId id="367" r:id="rId16"/>
    <p:sldId id="365" r:id="rId17"/>
    <p:sldId id="368" r:id="rId18"/>
    <p:sldId id="369" r:id="rId19"/>
    <p:sldId id="370" r:id="rId20"/>
    <p:sldId id="373" r:id="rId21"/>
    <p:sldId id="371" r:id="rId22"/>
    <p:sldId id="372" r:id="rId23"/>
    <p:sldId id="374" r:id="rId24"/>
    <p:sldId id="375" r:id="rId25"/>
    <p:sldId id="376" r:id="rId26"/>
    <p:sldId id="256" r:id="rId27"/>
    <p:sldId id="261" r:id="rId28"/>
    <p:sldId id="377" r:id="rId29"/>
    <p:sldId id="258" r:id="rId30"/>
    <p:sldId id="378" r:id="rId31"/>
    <p:sldId id="260" r:id="rId32"/>
    <p:sldId id="266" r:id="rId33"/>
    <p:sldId id="267" r:id="rId34"/>
    <p:sldId id="262" r:id="rId35"/>
    <p:sldId id="263" r:id="rId36"/>
    <p:sldId id="264" r:id="rId37"/>
    <p:sldId id="2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108" d="100"/>
          <a:sy n="108" d="100"/>
        </p:scale>
        <p:origin x="71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51B4C-5615-42EE-A421-795157641B52}" type="datetimeFigureOut">
              <a:rPr lang="en-US" smtClean="0"/>
              <a:t>10/29/2021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E056B-4236-44A2-94F1-D63B59C83F2C}" type="slidenum">
              <a:rPr lang="en-US" smtClean="0"/>
              <a:t>‹#›</a:t>
            </a:fld>
            <a:endParaRPr lang="en-US" dirty="0"/>
          </a:p>
        </p:txBody>
      </p:sp>
    </p:spTree>
    <p:extLst>
      <p:ext uri="{BB962C8B-B14F-4D97-AF65-F5344CB8AC3E}">
        <p14:creationId xmlns:p14="http://schemas.microsoft.com/office/powerpoint/2010/main" val="2948102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Know when the show is you are going for and what weight class you want them in. weigh your cattle weekly and constantly measure how much feed you are giving them. This will make you a better cattleman and showman. DO NOT MEASURE IN SCOOPS, judges hate when you tell them how much you feed in scoops or buckets, weight it out and adjust. Go through a calendar and make realistic goals for your steer to reach a certain weight by a certain time and adjust your diet as you go. Simple calculation to tell what their ADG is and where you are headed with what you are feeding now. Know when to push and when to hold. </a:t>
            </a:r>
          </a:p>
          <a:p>
            <a:endParaRPr lang="en-US" dirty="0"/>
          </a:p>
        </p:txBody>
      </p:sp>
      <p:sp>
        <p:nvSpPr>
          <p:cNvPr id="4" name="Slide Number Placeholder 3"/>
          <p:cNvSpPr>
            <a:spLocks noGrp="1"/>
          </p:cNvSpPr>
          <p:nvPr>
            <p:ph type="sldNum" sz="quarter" idx="5"/>
          </p:nvPr>
        </p:nvSpPr>
        <p:spPr/>
        <p:txBody>
          <a:bodyPr/>
          <a:lstStyle/>
          <a:p>
            <a:fld id="{841DFE80-88C8-4B59-BA91-40D03AC16574}" type="slidenum">
              <a:rPr lang="en-US" smtClean="0"/>
              <a:t>27</a:t>
            </a:fld>
            <a:endParaRPr lang="en-US"/>
          </a:p>
        </p:txBody>
      </p:sp>
    </p:spTree>
    <p:extLst>
      <p:ext uri="{BB962C8B-B14F-4D97-AF65-F5344CB8AC3E}">
        <p14:creationId xmlns:p14="http://schemas.microsoft.com/office/powerpoint/2010/main" val="289743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rx3 for immune support and an organic trace mineral package to support these stressed calves. Remember they are away from their momma and being put under the stress of halter breaking, and washing and all that</a:t>
            </a:r>
          </a:p>
        </p:txBody>
      </p:sp>
      <p:sp>
        <p:nvSpPr>
          <p:cNvPr id="4" name="Slide Number Placeholder 3"/>
          <p:cNvSpPr>
            <a:spLocks noGrp="1"/>
          </p:cNvSpPr>
          <p:nvPr>
            <p:ph type="sldNum" sz="quarter" idx="5"/>
          </p:nvPr>
        </p:nvSpPr>
        <p:spPr/>
        <p:txBody>
          <a:bodyPr/>
          <a:lstStyle/>
          <a:p>
            <a:fld id="{841DFE80-88C8-4B59-BA91-40D03AC16574}" type="slidenum">
              <a:rPr lang="en-US" smtClean="0"/>
              <a:t>29</a:t>
            </a:fld>
            <a:endParaRPr lang="en-US"/>
          </a:p>
        </p:txBody>
      </p:sp>
    </p:spTree>
    <p:extLst>
      <p:ext uri="{BB962C8B-B14F-4D97-AF65-F5344CB8AC3E}">
        <p14:creationId xmlns:p14="http://schemas.microsoft.com/office/powerpoint/2010/main" val="196093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feeds typically have around 12-13% protein, 4-6% fat, 10-13% fiber product. Start by feeding around 2.5% of BW initially and see how your animal is performing on it and adjust from there. </a:t>
            </a:r>
          </a:p>
        </p:txBody>
      </p:sp>
      <p:sp>
        <p:nvSpPr>
          <p:cNvPr id="4" name="Slide Number Placeholder 3"/>
          <p:cNvSpPr>
            <a:spLocks noGrp="1"/>
          </p:cNvSpPr>
          <p:nvPr>
            <p:ph type="sldNum" sz="quarter" idx="5"/>
          </p:nvPr>
        </p:nvSpPr>
        <p:spPr/>
        <p:txBody>
          <a:bodyPr/>
          <a:lstStyle/>
          <a:p>
            <a:fld id="{841DFE80-88C8-4B59-BA91-40D03AC16574}" type="slidenum">
              <a:rPr lang="en-US" smtClean="0"/>
              <a:t>30</a:t>
            </a:fld>
            <a:endParaRPr lang="en-US"/>
          </a:p>
        </p:txBody>
      </p:sp>
    </p:spTree>
    <p:extLst>
      <p:ext uri="{BB962C8B-B14F-4D97-AF65-F5344CB8AC3E}">
        <p14:creationId xmlns:p14="http://schemas.microsoft.com/office/powerpoint/2010/main" val="223441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asking your steer to perform here. If you want to get the maximum out of them you have to perform with them. This means daily washing and blowing, feeding at the same time every day, etc. </a:t>
            </a:r>
          </a:p>
          <a:p>
            <a:endParaRPr lang="en-US" dirty="0"/>
          </a:p>
          <a:p>
            <a:r>
              <a:rPr lang="en-US" dirty="0"/>
              <a:t>Most brands recommend you feed this around the last 120 days before the show</a:t>
            </a:r>
          </a:p>
          <a:p>
            <a:endParaRPr lang="en-US" dirty="0"/>
          </a:p>
          <a:p>
            <a:r>
              <a:rPr lang="en-US" dirty="0"/>
              <a:t>Typically 13-14% protein</a:t>
            </a:r>
          </a:p>
          <a:p>
            <a:r>
              <a:rPr lang="en-US" dirty="0"/>
              <a:t>~5% fat</a:t>
            </a:r>
          </a:p>
        </p:txBody>
      </p:sp>
      <p:sp>
        <p:nvSpPr>
          <p:cNvPr id="4" name="Slide Number Placeholder 3"/>
          <p:cNvSpPr>
            <a:spLocks noGrp="1"/>
          </p:cNvSpPr>
          <p:nvPr>
            <p:ph type="sldNum" sz="quarter" idx="5"/>
          </p:nvPr>
        </p:nvSpPr>
        <p:spPr/>
        <p:txBody>
          <a:bodyPr/>
          <a:lstStyle/>
          <a:p>
            <a:fld id="{841DFE80-88C8-4B59-BA91-40D03AC16574}" type="slidenum">
              <a:rPr lang="en-US" smtClean="0"/>
              <a:t>31</a:t>
            </a:fld>
            <a:endParaRPr lang="en-US"/>
          </a:p>
        </p:txBody>
      </p:sp>
    </p:spTree>
    <p:extLst>
      <p:ext uri="{BB962C8B-B14F-4D97-AF65-F5344CB8AC3E}">
        <p14:creationId xmlns:p14="http://schemas.microsoft.com/office/powerpoint/2010/main" val="46755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Moderate energy and protein ration, high fiber to hold them where they are</a:t>
            </a:r>
          </a:p>
          <a:p>
            <a:endParaRPr lang="en-US" dirty="0"/>
          </a:p>
          <a:p>
            <a:r>
              <a:rPr lang="en-US" dirty="0"/>
              <a:t>Purina brand is called full control, 11% protein, 3% fat, 20% fiber</a:t>
            </a:r>
          </a:p>
        </p:txBody>
      </p:sp>
      <p:sp>
        <p:nvSpPr>
          <p:cNvPr id="4" name="Slide Number Placeholder 3"/>
          <p:cNvSpPr>
            <a:spLocks noGrp="1"/>
          </p:cNvSpPr>
          <p:nvPr>
            <p:ph type="sldNum" sz="quarter" idx="5"/>
          </p:nvPr>
        </p:nvSpPr>
        <p:spPr/>
        <p:txBody>
          <a:bodyPr/>
          <a:lstStyle/>
          <a:p>
            <a:fld id="{841DFE80-88C8-4B59-BA91-40D03AC16574}" type="slidenum">
              <a:rPr lang="en-US" smtClean="0"/>
              <a:t>32</a:t>
            </a:fld>
            <a:endParaRPr lang="en-US"/>
          </a:p>
        </p:txBody>
      </p:sp>
    </p:spTree>
    <p:extLst>
      <p:ext uri="{BB962C8B-B14F-4D97-AF65-F5344CB8AC3E}">
        <p14:creationId xmlns:p14="http://schemas.microsoft.com/office/powerpoint/2010/main" val="917284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protein 32% high fat 7% and high fiber 27.5%</a:t>
            </a:r>
          </a:p>
          <a:p>
            <a:r>
              <a:rPr lang="en-US" dirty="0"/>
              <a:t>Recommended to be about 20% of ration</a:t>
            </a:r>
          </a:p>
          <a:p>
            <a:endParaRPr lang="en-US" dirty="0"/>
          </a:p>
          <a:p>
            <a:r>
              <a:rPr lang="en-US" dirty="0"/>
              <a:t>Called grand 4-t-fyer</a:t>
            </a:r>
          </a:p>
        </p:txBody>
      </p:sp>
      <p:sp>
        <p:nvSpPr>
          <p:cNvPr id="4" name="Slide Number Placeholder 3"/>
          <p:cNvSpPr>
            <a:spLocks noGrp="1"/>
          </p:cNvSpPr>
          <p:nvPr>
            <p:ph type="sldNum" sz="quarter" idx="5"/>
          </p:nvPr>
        </p:nvSpPr>
        <p:spPr/>
        <p:txBody>
          <a:bodyPr/>
          <a:lstStyle/>
          <a:p>
            <a:fld id="{841DFE80-88C8-4B59-BA91-40D03AC16574}" type="slidenum">
              <a:rPr lang="en-US" smtClean="0"/>
              <a:t>33</a:t>
            </a:fld>
            <a:endParaRPr lang="en-US"/>
          </a:p>
        </p:txBody>
      </p:sp>
    </p:spTree>
    <p:extLst>
      <p:ext uri="{BB962C8B-B14F-4D97-AF65-F5344CB8AC3E}">
        <p14:creationId xmlns:p14="http://schemas.microsoft.com/office/powerpoint/2010/main" val="182649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several products here that claim to add fill to your animal. With all of these supplements be sure and do your research and make sure </a:t>
            </a:r>
            <a:r>
              <a:rPr lang="en-US" dirty="0" err="1"/>
              <a:t>youre</a:t>
            </a:r>
            <a:r>
              <a:rPr lang="en-US" dirty="0"/>
              <a:t> not paying for snake oil. Find someone who has used the product and make sure it’s someone you trust. </a:t>
            </a:r>
          </a:p>
          <a:p>
            <a:endParaRPr lang="en-US" dirty="0"/>
          </a:p>
          <a:p>
            <a:r>
              <a:rPr lang="en-US" dirty="0"/>
              <a:t>These are high fiber products designed to expand in the gut to provide a full appearance and provide rib shape. Personally I prefer the tried and true method of providing beet pulp, I prefer dry but be careful and don’t overfeed</a:t>
            </a:r>
          </a:p>
        </p:txBody>
      </p:sp>
      <p:sp>
        <p:nvSpPr>
          <p:cNvPr id="4" name="Slide Number Placeholder 3"/>
          <p:cNvSpPr>
            <a:spLocks noGrp="1"/>
          </p:cNvSpPr>
          <p:nvPr>
            <p:ph type="sldNum" sz="quarter" idx="5"/>
          </p:nvPr>
        </p:nvSpPr>
        <p:spPr/>
        <p:txBody>
          <a:bodyPr/>
          <a:lstStyle/>
          <a:p>
            <a:fld id="{841DFE80-88C8-4B59-BA91-40D03AC16574}" type="slidenum">
              <a:rPr lang="en-US" smtClean="0"/>
              <a:t>34</a:t>
            </a:fld>
            <a:endParaRPr lang="en-US"/>
          </a:p>
        </p:txBody>
      </p:sp>
    </p:spTree>
    <p:extLst>
      <p:ext uri="{BB962C8B-B14F-4D97-AF65-F5344CB8AC3E}">
        <p14:creationId xmlns:p14="http://schemas.microsoft.com/office/powerpoint/2010/main" val="98651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brands that make very similar products to Purina, they are a dime a dozen and I have to reiterate that you need to do your research before purchasing any products like these to make sure they work. I am using Purina just to illustrate the point that there are many products out there that can do different things for your animal. </a:t>
            </a:r>
          </a:p>
          <a:p>
            <a:endParaRPr lang="en-US" dirty="0"/>
          </a:p>
          <a:p>
            <a:r>
              <a:rPr lang="en-US" dirty="0" err="1"/>
              <a:t>Deccox</a:t>
            </a:r>
            <a:r>
              <a:rPr lang="en-US" dirty="0"/>
              <a:t>, promotes gut health and alleviates the risk of coccidiosis alleviate promotes proper Ph for the best environment for digestion and performance</a:t>
            </a:r>
          </a:p>
          <a:p>
            <a:endParaRPr lang="en-US" dirty="0"/>
          </a:p>
          <a:p>
            <a:r>
              <a:rPr lang="en-US" dirty="0"/>
              <a:t>Champion drive high protein supplement meant to provide lean tissue on the round and topline area</a:t>
            </a:r>
          </a:p>
          <a:p>
            <a:endParaRPr lang="en-US" dirty="0"/>
          </a:p>
          <a:p>
            <a:r>
              <a:rPr lang="en-US" dirty="0"/>
              <a:t>Depth charge is what I mentioned earlier and provides rib shape</a:t>
            </a:r>
          </a:p>
          <a:p>
            <a:endParaRPr lang="en-US" dirty="0"/>
          </a:p>
          <a:p>
            <a:r>
              <a:rPr lang="en-US" dirty="0"/>
              <a:t>Fitter 35 and fitter 52 only alter in protein percentage and it depends on how aggressive you want to be. Very similar to champion drive</a:t>
            </a:r>
          </a:p>
          <a:p>
            <a:endParaRPr lang="en-US" dirty="0"/>
          </a:p>
          <a:p>
            <a:r>
              <a:rPr lang="en-US" dirty="0"/>
              <a:t>Heavy weight, power fuel, golden ticket, and ultra full are all high energy supplements, mostly fat to provide cover and look for the area you think needs it most. </a:t>
            </a:r>
          </a:p>
          <a:p>
            <a:endParaRPr lang="en-US" dirty="0"/>
          </a:p>
          <a:p>
            <a:endParaRPr lang="en-US" dirty="0"/>
          </a:p>
        </p:txBody>
      </p:sp>
      <p:sp>
        <p:nvSpPr>
          <p:cNvPr id="4" name="Slide Number Placeholder 3"/>
          <p:cNvSpPr>
            <a:spLocks noGrp="1"/>
          </p:cNvSpPr>
          <p:nvPr>
            <p:ph type="sldNum" sz="quarter" idx="5"/>
          </p:nvPr>
        </p:nvSpPr>
        <p:spPr/>
        <p:txBody>
          <a:bodyPr/>
          <a:lstStyle/>
          <a:p>
            <a:fld id="{841DFE80-88C8-4B59-BA91-40D03AC16574}" type="slidenum">
              <a:rPr lang="en-US" smtClean="0"/>
              <a:t>35</a:t>
            </a:fld>
            <a:endParaRPr lang="en-US"/>
          </a:p>
        </p:txBody>
      </p:sp>
    </p:spTree>
    <p:extLst>
      <p:ext uri="{BB962C8B-B14F-4D97-AF65-F5344CB8AC3E}">
        <p14:creationId xmlns:p14="http://schemas.microsoft.com/office/powerpoint/2010/main" val="51228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4A8C-E55E-46B3-9F34-0CBCB30115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9A0243-77B3-4D93-B0CC-5E1ADB3117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5D71EC-9564-475D-B24E-120879B4089B}"/>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5" name="Footer Placeholder 4">
            <a:extLst>
              <a:ext uri="{FF2B5EF4-FFF2-40B4-BE49-F238E27FC236}">
                <a16:creationId xmlns:a16="http://schemas.microsoft.com/office/drawing/2014/main" id="{C2C39670-6F88-4533-8765-6C978259E9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79772C-D770-4B91-9AA2-5F66FF1E8A40}"/>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56898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BFAE-949D-4753-B3B8-652972B6E7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9B2A6A-AF15-45E3-8531-5112239854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E035-516D-4B79-BB36-BE6000289814}"/>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5" name="Footer Placeholder 4">
            <a:extLst>
              <a:ext uri="{FF2B5EF4-FFF2-40B4-BE49-F238E27FC236}">
                <a16:creationId xmlns:a16="http://schemas.microsoft.com/office/drawing/2014/main" id="{B4D89F5A-C662-4BA5-A8C3-800F4AB3D6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CE1210-1046-49BF-8997-A6B0D642F867}"/>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17726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E02A6-FB53-46FE-8AC0-D8A9B6067A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D4F1E-97EA-4E00-BEDB-EFC69E0CBE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5A693-E4D7-42A1-B7FB-F69B28625BF4}"/>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5" name="Footer Placeholder 4">
            <a:extLst>
              <a:ext uri="{FF2B5EF4-FFF2-40B4-BE49-F238E27FC236}">
                <a16:creationId xmlns:a16="http://schemas.microsoft.com/office/drawing/2014/main" id="{69E9B369-E318-4001-A12B-926BFA09DF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D01DA5-C2F7-4455-9827-CC95F3C90887}"/>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85161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E126-4491-435B-9998-9BBD21B4C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F84F6-E10E-400D-AE4B-C980985CD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9BFC5-DCA1-405C-822D-9DD8ED397C1F}"/>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5" name="Footer Placeholder 4">
            <a:extLst>
              <a:ext uri="{FF2B5EF4-FFF2-40B4-BE49-F238E27FC236}">
                <a16:creationId xmlns:a16="http://schemas.microsoft.com/office/drawing/2014/main" id="{F101EC7A-4A84-4DED-A718-01302F3F12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B1BF8E-7E48-48BF-AC4E-71F2EFEF5974}"/>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571512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2452-B6E1-427F-A703-CEAF8E56AA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A1869E-1BC4-4EED-B765-52610D614E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441DA-6B62-4CED-8A1C-74A276065DDF}"/>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5" name="Footer Placeholder 4">
            <a:extLst>
              <a:ext uri="{FF2B5EF4-FFF2-40B4-BE49-F238E27FC236}">
                <a16:creationId xmlns:a16="http://schemas.microsoft.com/office/drawing/2014/main" id="{ADD20CC2-5CB6-42E6-B2E5-7571FD9794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58E6F3-FA26-4EE8-B3A6-032B28AFEF59}"/>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365316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B3-E151-40B0-A728-D75B5DE17E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2F3C96-7749-4CDD-B6FB-A1BD982BAB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92AA4-5744-4733-80CF-8F9F0D54C3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B5E43-932D-42EE-92D0-672DA782662C}"/>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6" name="Footer Placeholder 5">
            <a:extLst>
              <a:ext uri="{FF2B5EF4-FFF2-40B4-BE49-F238E27FC236}">
                <a16:creationId xmlns:a16="http://schemas.microsoft.com/office/drawing/2014/main" id="{273AEB13-AA4F-46FC-9390-2E81A0F027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D4FF67-9E30-4F62-AD3D-5C6FB8F507A7}"/>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292422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1DAB-6871-4433-A40B-5F3F7F6D0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9E08DA-0D8B-4E8F-9C9C-CC4EB64EA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7530B-D252-4645-9BB4-B214078328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3FADAC-55FE-4C68-84B6-301C1507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D84EBB-A8F5-4586-B15C-5E5022B0A8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79CA4-EFD3-48BC-9D8D-2FC6732D30BD}"/>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8" name="Footer Placeholder 7">
            <a:extLst>
              <a:ext uri="{FF2B5EF4-FFF2-40B4-BE49-F238E27FC236}">
                <a16:creationId xmlns:a16="http://schemas.microsoft.com/office/drawing/2014/main" id="{391EABFC-2EDD-4C91-BAA8-F995D0F670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855F19-022B-4509-A7AA-DC5CB949CE73}"/>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397614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7580-A921-4172-8965-92CAD6E7B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DB6F27-3772-4256-BE73-E5317972D995}"/>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4" name="Footer Placeholder 3">
            <a:extLst>
              <a:ext uri="{FF2B5EF4-FFF2-40B4-BE49-F238E27FC236}">
                <a16:creationId xmlns:a16="http://schemas.microsoft.com/office/drawing/2014/main" id="{F4328E03-0A1E-43BC-A69F-F5D839EC69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C0F519F-72E7-4DA9-B3F2-CA20263C687B}"/>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138128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48986-803F-4BB3-A522-C3CAE8D4A3B0}"/>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3" name="Footer Placeholder 2">
            <a:extLst>
              <a:ext uri="{FF2B5EF4-FFF2-40B4-BE49-F238E27FC236}">
                <a16:creationId xmlns:a16="http://schemas.microsoft.com/office/drawing/2014/main" id="{965EE052-4911-4F32-9EA5-BA1BCE9C3B1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99EF97-ED18-4E14-B53C-7F3F4FF94EA7}"/>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558415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FBEA-B2AA-4087-AE80-01FC11AA8A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7EFB2E-208E-4BD1-A5D0-095F965AE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F99365-4C31-484D-941E-F3D3097F6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48528-6DE9-4F1F-9316-88C44DB687B1}"/>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6" name="Footer Placeholder 5">
            <a:extLst>
              <a:ext uri="{FF2B5EF4-FFF2-40B4-BE49-F238E27FC236}">
                <a16:creationId xmlns:a16="http://schemas.microsoft.com/office/drawing/2014/main" id="{2CC6EAF6-474A-4C45-A47F-7A1D1D30CF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92082C-571F-4BCF-B11A-8371F9C04EC3}"/>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35415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AA0F4-CB7E-4E1B-9DD0-7C0F043ED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893C3-5624-4E65-AC03-319EC22F2E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1EE160-50E5-48DD-B44A-20B954155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47EB92-D665-4555-8A39-AB8402630E27}"/>
              </a:ext>
            </a:extLst>
          </p:cNvPr>
          <p:cNvSpPr>
            <a:spLocks noGrp="1"/>
          </p:cNvSpPr>
          <p:nvPr>
            <p:ph type="dt" sz="half" idx="10"/>
          </p:nvPr>
        </p:nvSpPr>
        <p:spPr/>
        <p:txBody>
          <a:bodyPr/>
          <a:lstStyle/>
          <a:p>
            <a:fld id="{D7C5BE04-98B0-46B6-90F7-E3877C0DEC87}" type="datetimeFigureOut">
              <a:rPr lang="en-US" smtClean="0"/>
              <a:t>10/29/2021</a:t>
            </a:fld>
            <a:endParaRPr lang="en-US" dirty="0"/>
          </a:p>
        </p:txBody>
      </p:sp>
      <p:sp>
        <p:nvSpPr>
          <p:cNvPr id="6" name="Footer Placeholder 5">
            <a:extLst>
              <a:ext uri="{FF2B5EF4-FFF2-40B4-BE49-F238E27FC236}">
                <a16:creationId xmlns:a16="http://schemas.microsoft.com/office/drawing/2014/main" id="{6D02A17C-19C8-42B9-BE23-93BCBBCC95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0021F8-E013-4758-B259-F4EBA6F8F90A}"/>
              </a:ext>
            </a:extLst>
          </p:cNvPr>
          <p:cNvSpPr>
            <a:spLocks noGrp="1"/>
          </p:cNvSpPr>
          <p:nvPr>
            <p:ph type="sldNum" sz="quarter" idx="12"/>
          </p:nvPr>
        </p:nvSpPr>
        <p:spPr/>
        <p:txBody>
          <a:bodyPr/>
          <a:lstStyle/>
          <a:p>
            <a:fld id="{61139B5E-5B20-422E-8849-E867558FB566}" type="slidenum">
              <a:rPr lang="en-US" smtClean="0"/>
              <a:t>‹#›</a:t>
            </a:fld>
            <a:endParaRPr lang="en-US" dirty="0"/>
          </a:p>
        </p:txBody>
      </p:sp>
    </p:spTree>
    <p:extLst>
      <p:ext uri="{BB962C8B-B14F-4D97-AF65-F5344CB8AC3E}">
        <p14:creationId xmlns:p14="http://schemas.microsoft.com/office/powerpoint/2010/main" val="241703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F3D77-0AC6-493D-9A59-D984923BEA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A6D86E-6062-4F3B-A960-84E9C32377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F152F-951B-4888-B624-AC0406907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5BE04-98B0-46B6-90F7-E3877C0DEC87}" type="datetimeFigureOut">
              <a:rPr lang="en-US" smtClean="0"/>
              <a:t>10/29/2021</a:t>
            </a:fld>
            <a:endParaRPr lang="en-US" dirty="0"/>
          </a:p>
        </p:txBody>
      </p:sp>
      <p:sp>
        <p:nvSpPr>
          <p:cNvPr id="5" name="Footer Placeholder 4">
            <a:extLst>
              <a:ext uri="{FF2B5EF4-FFF2-40B4-BE49-F238E27FC236}">
                <a16:creationId xmlns:a16="http://schemas.microsoft.com/office/drawing/2014/main" id="{413670DB-F483-40F0-A343-E9563FDB2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D766929-A2B8-4AA4-87F6-CED312706F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39B5E-5B20-422E-8849-E867558FB566}" type="slidenum">
              <a:rPr lang="en-US" smtClean="0"/>
              <a:t>‹#›</a:t>
            </a:fld>
            <a:endParaRPr lang="en-US" dirty="0"/>
          </a:p>
        </p:txBody>
      </p:sp>
    </p:spTree>
    <p:extLst>
      <p:ext uri="{BB962C8B-B14F-4D97-AF65-F5344CB8AC3E}">
        <p14:creationId xmlns:p14="http://schemas.microsoft.com/office/powerpoint/2010/main" val="111633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A01E-5070-44D9-8F69-861E15F57ED8}"/>
              </a:ext>
            </a:extLst>
          </p:cNvPr>
          <p:cNvSpPr>
            <a:spLocks noGrp="1"/>
          </p:cNvSpPr>
          <p:nvPr>
            <p:ph type="ctrTitle"/>
          </p:nvPr>
        </p:nvSpPr>
        <p:spPr>
          <a:xfrm>
            <a:off x="1524000" y="1504118"/>
            <a:ext cx="9144000" cy="2387600"/>
          </a:xfrm>
        </p:spPr>
        <p:txBody>
          <a:bodyPr>
            <a:normAutofit/>
          </a:bodyPr>
          <a:lstStyle/>
          <a:p>
            <a:r>
              <a:rPr lang="en-US" dirty="0"/>
              <a:t>Beef Across Kansas:</a:t>
            </a:r>
            <a:br>
              <a:rPr lang="en-US" dirty="0"/>
            </a:br>
            <a:r>
              <a:rPr lang="en-US" sz="5400" dirty="0"/>
              <a:t>Nutrition 101</a:t>
            </a:r>
          </a:p>
        </p:txBody>
      </p:sp>
      <p:sp>
        <p:nvSpPr>
          <p:cNvPr id="4" name="TextBox 3">
            <a:extLst>
              <a:ext uri="{FF2B5EF4-FFF2-40B4-BE49-F238E27FC236}">
                <a16:creationId xmlns:a16="http://schemas.microsoft.com/office/drawing/2014/main" id="{3F6259C1-43E3-439D-9ECA-F96FEE1F9863}"/>
              </a:ext>
            </a:extLst>
          </p:cNvPr>
          <p:cNvSpPr txBox="1"/>
          <p:nvPr/>
        </p:nvSpPr>
        <p:spPr>
          <a:xfrm>
            <a:off x="0" y="5989955"/>
            <a:ext cx="12192000" cy="923330"/>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dirty="0">
                <a:solidFill>
                  <a:schemeClr val="bg1">
                    <a:lumMod val="85000"/>
                  </a:schemeClr>
                </a:solidFill>
              </a:rPr>
              <a:t> </a:t>
            </a:r>
          </a:p>
          <a:p>
            <a:pPr algn="r"/>
            <a:r>
              <a:rPr lang="en-US" i="1" dirty="0">
                <a:solidFill>
                  <a:schemeClr val="bg1"/>
                </a:solidFill>
                <a:latin typeface="Bahnschrift SemiBold SemiConden" panose="020B0502040204020203" pitchFamily="34" charset="0"/>
              </a:rPr>
              <a:t>                            </a:t>
            </a:r>
          </a:p>
        </p:txBody>
      </p:sp>
      <p:sp>
        <p:nvSpPr>
          <p:cNvPr id="6" name="Content Placeholder 2">
            <a:extLst>
              <a:ext uri="{FF2B5EF4-FFF2-40B4-BE49-F238E27FC236}">
                <a16:creationId xmlns:a16="http://schemas.microsoft.com/office/drawing/2014/main" id="{123C1BA4-8DAE-402A-80D1-B43A39FC3641}"/>
              </a:ext>
            </a:extLst>
          </p:cNvPr>
          <p:cNvSpPr txBox="1">
            <a:spLocks/>
          </p:cNvSpPr>
          <p:nvPr/>
        </p:nvSpPr>
        <p:spPr>
          <a:xfrm>
            <a:off x="838200" y="4241331"/>
            <a:ext cx="10515600" cy="986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Dr. Colton Robison</a:t>
            </a:r>
          </a:p>
          <a:p>
            <a:r>
              <a:rPr lang="en-US" dirty="0"/>
              <a:t>Consulting Nutritionist, Midwest PMS</a:t>
            </a:r>
          </a:p>
          <a:p>
            <a:r>
              <a:rPr lang="en-US" dirty="0"/>
              <a:t>crobison@mwpms.com</a:t>
            </a:r>
          </a:p>
          <a:p>
            <a:endParaRPr lang="en-US" dirty="0"/>
          </a:p>
        </p:txBody>
      </p:sp>
    </p:spTree>
    <p:extLst>
      <p:ext uri="{BB962C8B-B14F-4D97-AF65-F5344CB8AC3E}">
        <p14:creationId xmlns:p14="http://schemas.microsoft.com/office/powerpoint/2010/main" val="34565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a:xfrm>
            <a:off x="358804" y="841559"/>
            <a:ext cx="2340007" cy="5150867"/>
          </a:xfrm>
        </p:spPr>
        <p:txBody>
          <a:bodyPr>
            <a:normAutofit fontScale="92500" lnSpcReduction="20000"/>
          </a:bodyPr>
          <a:lstStyle/>
          <a:p>
            <a:r>
              <a:rPr lang="en-US" sz="1600" dirty="0"/>
              <a:t>Net Weight</a:t>
            </a:r>
          </a:p>
          <a:p>
            <a:r>
              <a:rPr lang="en-US" sz="1600" dirty="0"/>
              <a:t>Product Name</a:t>
            </a:r>
          </a:p>
          <a:p>
            <a:r>
              <a:rPr lang="en-US" sz="1600" dirty="0"/>
              <a:t>Purpose</a:t>
            </a:r>
          </a:p>
          <a:p>
            <a:r>
              <a:rPr lang="en-US" sz="1600" dirty="0"/>
              <a:t>Guaranteed Analysis</a:t>
            </a:r>
          </a:p>
          <a:p>
            <a:r>
              <a:rPr lang="en-US" sz="1600" dirty="0"/>
              <a:t>Ingredient List</a:t>
            </a:r>
          </a:p>
          <a:p>
            <a:endParaRPr lang="en-US" sz="1600" dirty="0"/>
          </a:p>
          <a:p>
            <a:endParaRPr lang="en-US" sz="1600" dirty="0"/>
          </a:p>
          <a:p>
            <a:r>
              <a:rPr lang="en-US" sz="1600" dirty="0"/>
              <a:t>Directions For Use</a:t>
            </a:r>
          </a:p>
          <a:p>
            <a:pPr marL="0" indent="0">
              <a:buNone/>
            </a:pPr>
            <a:endParaRPr lang="en-US" sz="1600" dirty="0"/>
          </a:p>
          <a:p>
            <a:endParaRPr lang="en-US" sz="1600" dirty="0"/>
          </a:p>
          <a:p>
            <a:endParaRPr lang="en-US" sz="1600" dirty="0"/>
          </a:p>
          <a:p>
            <a:r>
              <a:rPr lang="en-US" sz="1600" dirty="0"/>
              <a:t>Precautionary Statements</a:t>
            </a:r>
          </a:p>
          <a:p>
            <a:endParaRPr lang="en-US" sz="1600" dirty="0"/>
          </a:p>
          <a:p>
            <a:endParaRPr lang="en-US" sz="1600" dirty="0"/>
          </a:p>
          <a:p>
            <a:pPr marL="0" indent="0">
              <a:buNone/>
            </a:pPr>
            <a:endParaRPr lang="en-US" sz="1600" dirty="0"/>
          </a:p>
          <a:p>
            <a:r>
              <a:rPr lang="en-US" sz="1600" dirty="0"/>
              <a:t>Name and Address of Manufacturer</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graphicFrame>
        <p:nvGraphicFramePr>
          <p:cNvPr id="3" name="Object 2">
            <a:extLst>
              <a:ext uri="{FF2B5EF4-FFF2-40B4-BE49-F238E27FC236}">
                <a16:creationId xmlns:a16="http://schemas.microsoft.com/office/drawing/2014/main" id="{9014313B-935F-4003-A607-43B9B6D736F5}"/>
              </a:ext>
            </a:extLst>
          </p:cNvPr>
          <p:cNvGraphicFramePr>
            <a:graphicFrameLocks noChangeAspect="1"/>
          </p:cNvGraphicFramePr>
          <p:nvPr>
            <p:extLst>
              <p:ext uri="{D42A27DB-BD31-4B8C-83A1-F6EECF244321}">
                <p14:modId xmlns:p14="http://schemas.microsoft.com/office/powerpoint/2010/main" val="1375794770"/>
              </p:ext>
            </p:extLst>
          </p:nvPr>
        </p:nvGraphicFramePr>
        <p:xfrm>
          <a:off x="4802819" y="69204"/>
          <a:ext cx="5747815" cy="6338548"/>
        </p:xfrm>
        <a:graphic>
          <a:graphicData uri="http://schemas.openxmlformats.org/presentationml/2006/ole">
            <mc:AlternateContent xmlns:mc="http://schemas.openxmlformats.org/markup-compatibility/2006">
              <mc:Choice xmlns:v="urn:schemas-microsoft-com:vml" Requires="v">
                <p:oleObj spid="_x0000_s1027" name="Document" r:id="rId3" imgW="6780819" imgH="6116547" progId="Word.Document.12">
                  <p:embed/>
                </p:oleObj>
              </mc:Choice>
              <mc:Fallback>
                <p:oleObj name="Document" r:id="rId3" imgW="6780819" imgH="6116547" progId="Word.Document.12">
                  <p:embed/>
                  <p:pic>
                    <p:nvPicPr>
                      <p:cNvPr id="3" name="Object 2">
                        <a:extLst>
                          <a:ext uri="{FF2B5EF4-FFF2-40B4-BE49-F238E27FC236}">
                            <a16:creationId xmlns:a16="http://schemas.microsoft.com/office/drawing/2014/main" id="{9014313B-935F-4003-A607-43B9B6D736F5}"/>
                          </a:ext>
                        </a:extLst>
                      </p:cNvPr>
                      <p:cNvPicPr/>
                      <p:nvPr/>
                    </p:nvPicPr>
                    <p:blipFill>
                      <a:blip r:embed="rId4"/>
                      <a:stretch>
                        <a:fillRect/>
                      </a:stretch>
                    </p:blipFill>
                    <p:spPr>
                      <a:xfrm>
                        <a:off x="4802819" y="69204"/>
                        <a:ext cx="5747815" cy="6338548"/>
                      </a:xfrm>
                      <a:prstGeom prst="rect">
                        <a:avLst/>
                      </a:prstGeom>
                    </p:spPr>
                  </p:pic>
                </p:oleObj>
              </mc:Fallback>
            </mc:AlternateContent>
          </a:graphicData>
        </a:graphic>
      </p:graphicFrame>
      <p:cxnSp>
        <p:nvCxnSpPr>
          <p:cNvPr id="9" name="Straight Arrow Connector 8">
            <a:extLst>
              <a:ext uri="{FF2B5EF4-FFF2-40B4-BE49-F238E27FC236}">
                <a16:creationId xmlns:a16="http://schemas.microsoft.com/office/drawing/2014/main" id="{C3D02EB7-38FF-47DA-BFC0-F0B38149BE0A}"/>
              </a:ext>
            </a:extLst>
          </p:cNvPr>
          <p:cNvCxnSpPr>
            <a:cxnSpLocks/>
          </p:cNvCxnSpPr>
          <p:nvPr/>
        </p:nvCxnSpPr>
        <p:spPr>
          <a:xfrm flipV="1">
            <a:off x="1722268" y="413039"/>
            <a:ext cx="3071173" cy="5457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CC0901-AE7F-4A25-A8BB-34C411277FD5}"/>
              </a:ext>
            </a:extLst>
          </p:cNvPr>
          <p:cNvCxnSpPr>
            <a:cxnSpLocks/>
          </p:cNvCxnSpPr>
          <p:nvPr/>
        </p:nvCxnSpPr>
        <p:spPr>
          <a:xfrm flipV="1">
            <a:off x="1901301" y="841559"/>
            <a:ext cx="2972540" cy="3894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121017-9452-403C-A98E-91A213E310BB}"/>
              </a:ext>
            </a:extLst>
          </p:cNvPr>
          <p:cNvCxnSpPr>
            <a:cxnSpLocks/>
          </p:cNvCxnSpPr>
          <p:nvPr/>
        </p:nvCxnSpPr>
        <p:spPr>
          <a:xfrm flipV="1">
            <a:off x="1393317" y="1127690"/>
            <a:ext cx="3400124" cy="4319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674606-A4CE-4B92-8D23-4BF5CA34DF1B}"/>
              </a:ext>
            </a:extLst>
          </p:cNvPr>
          <p:cNvCxnSpPr>
            <a:cxnSpLocks/>
          </p:cNvCxnSpPr>
          <p:nvPr/>
        </p:nvCxnSpPr>
        <p:spPr>
          <a:xfrm flipV="1">
            <a:off x="2309196" y="1728547"/>
            <a:ext cx="2484245" cy="88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D4DE30-C53A-46D4-BC88-600019852BDC}"/>
              </a:ext>
            </a:extLst>
          </p:cNvPr>
          <p:cNvCxnSpPr>
            <a:cxnSpLocks/>
          </p:cNvCxnSpPr>
          <p:nvPr/>
        </p:nvCxnSpPr>
        <p:spPr>
          <a:xfrm>
            <a:off x="1851256" y="2106295"/>
            <a:ext cx="2942185" cy="1657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02EE4EA-F0B1-4460-A3F3-EE0D4FA7BF0E}"/>
              </a:ext>
            </a:extLst>
          </p:cNvPr>
          <p:cNvCxnSpPr>
            <a:cxnSpLocks/>
          </p:cNvCxnSpPr>
          <p:nvPr/>
        </p:nvCxnSpPr>
        <p:spPr>
          <a:xfrm>
            <a:off x="2145448" y="2942009"/>
            <a:ext cx="2647993" cy="15145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21C05F-83B4-44B2-8AD3-018CA5CA42E1}"/>
              </a:ext>
            </a:extLst>
          </p:cNvPr>
          <p:cNvCxnSpPr>
            <a:cxnSpLocks/>
          </p:cNvCxnSpPr>
          <p:nvPr/>
        </p:nvCxnSpPr>
        <p:spPr>
          <a:xfrm>
            <a:off x="1901301" y="4271442"/>
            <a:ext cx="2892140" cy="908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502BEE-E3EB-4361-924A-FFBE2B2D2D9F}"/>
              </a:ext>
            </a:extLst>
          </p:cNvPr>
          <p:cNvCxnSpPr>
            <a:cxnSpLocks/>
          </p:cNvCxnSpPr>
          <p:nvPr/>
        </p:nvCxnSpPr>
        <p:spPr>
          <a:xfrm>
            <a:off x="2389596" y="5449632"/>
            <a:ext cx="2413223" cy="202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01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Crude Protein</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lstStyle/>
          <a:p>
            <a:r>
              <a:rPr lang="en-US" dirty="0"/>
              <a:t>Protein is commonly expressed as crude protein (%)</a:t>
            </a:r>
          </a:p>
          <a:p>
            <a:pPr lvl="1"/>
            <a:r>
              <a:rPr lang="en-US" dirty="0"/>
              <a:t>Measured by multiplying the nitrogen value by 6.25</a:t>
            </a:r>
          </a:p>
          <a:p>
            <a:r>
              <a:rPr lang="en-US" dirty="0"/>
              <a:t>Supports muscle growth, intake, and performance </a:t>
            </a:r>
          </a:p>
          <a:p>
            <a:r>
              <a:rPr lang="en-US" dirty="0"/>
              <a:t>Rumen degradable protein (RDP)</a:t>
            </a:r>
          </a:p>
          <a:p>
            <a:r>
              <a:rPr lang="en-US" dirty="0"/>
              <a:t>Rumen undegradable protein (RUP)</a:t>
            </a:r>
          </a:p>
          <a:p>
            <a:r>
              <a:rPr lang="en-US" dirty="0"/>
              <a:t>Microbial Crude Protein (MCP)</a:t>
            </a:r>
          </a:p>
          <a:p>
            <a:r>
              <a:rPr lang="en-US" dirty="0"/>
              <a:t>Non-protein Nitrogen (NPN)</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256316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Crude Protein</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fontScale="85000" lnSpcReduction="20000"/>
          </a:bodyPr>
          <a:lstStyle/>
          <a:p>
            <a:r>
              <a:rPr lang="en-US" dirty="0"/>
              <a:t>Protein requirement depends on:</a:t>
            </a:r>
          </a:p>
          <a:p>
            <a:pPr lvl="1"/>
            <a:r>
              <a:rPr lang="en-US" dirty="0"/>
              <a:t>Weight and size </a:t>
            </a:r>
          </a:p>
          <a:p>
            <a:pPr lvl="1"/>
            <a:r>
              <a:rPr lang="en-US" dirty="0"/>
              <a:t>Stage of production</a:t>
            </a:r>
          </a:p>
          <a:p>
            <a:pPr lvl="1"/>
            <a:r>
              <a:rPr lang="en-US" dirty="0"/>
              <a:t>Level of expected performance….to a point</a:t>
            </a:r>
          </a:p>
          <a:p>
            <a:endParaRPr lang="en-US" dirty="0"/>
          </a:p>
          <a:p>
            <a:r>
              <a:rPr lang="en-US" dirty="0"/>
              <a:t>“General” guidelines for growing and finishing cattle</a:t>
            </a:r>
          </a:p>
          <a:p>
            <a:pPr lvl="1"/>
            <a:r>
              <a:rPr lang="en-US" dirty="0"/>
              <a:t>400 to 600 lbs (16 to 18% CP)</a:t>
            </a:r>
          </a:p>
          <a:p>
            <a:pPr lvl="1"/>
            <a:r>
              <a:rPr lang="en-US" dirty="0"/>
              <a:t>600 to 900 lbs (14 to 16% CP)</a:t>
            </a:r>
          </a:p>
          <a:p>
            <a:pPr lvl="1"/>
            <a:r>
              <a:rPr lang="en-US" dirty="0"/>
              <a:t>900+ lbs (12.5 to 14% CP)</a:t>
            </a:r>
          </a:p>
          <a:p>
            <a:pPr lvl="1"/>
            <a:r>
              <a:rPr lang="en-US" dirty="0"/>
              <a:t>These are on a dry matter basis (without water)!!!</a:t>
            </a:r>
          </a:p>
          <a:p>
            <a:endParaRPr lang="en-US" dirty="0"/>
          </a:p>
          <a:p>
            <a:r>
              <a:rPr lang="en-US" dirty="0"/>
              <a:t>These guidelines are generic and should be adjusted as necessary to fit your end goal</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395786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Crude Fiber</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lstStyle/>
          <a:p>
            <a:r>
              <a:rPr lang="en-US" dirty="0"/>
              <a:t>Crude fiber is a traditional measure of fiber content in feeds</a:t>
            </a:r>
          </a:p>
          <a:p>
            <a:pPr lvl="1"/>
            <a:r>
              <a:rPr lang="en-US" dirty="0"/>
              <a:t>ADF &amp; NDF</a:t>
            </a:r>
          </a:p>
          <a:p>
            <a:r>
              <a:rPr lang="en-US" dirty="0"/>
              <a:t>Used to estimate energy content</a:t>
            </a:r>
          </a:p>
          <a:p>
            <a:r>
              <a:rPr lang="en-US" dirty="0"/>
              <a:t>Closely related to “roughage” content</a:t>
            </a:r>
          </a:p>
          <a:p>
            <a:r>
              <a:rPr lang="en-US" dirty="0"/>
              <a:t>“General” guidelines for crude fiber</a:t>
            </a:r>
          </a:p>
          <a:p>
            <a:pPr lvl="1"/>
            <a:r>
              <a:rPr lang="en-US" dirty="0"/>
              <a:t>Starter/grower rations = 15 to 25% CF (30 to 45% roughage)</a:t>
            </a:r>
          </a:p>
          <a:p>
            <a:pPr lvl="1"/>
            <a:r>
              <a:rPr lang="en-US" dirty="0"/>
              <a:t>Finishing rations = 6 to 8% CF (10 to 15% roughage)</a:t>
            </a:r>
          </a:p>
          <a:p>
            <a:endParaRPr lang="en-US" dirty="0"/>
          </a:p>
          <a:p>
            <a:pPr lvl="1"/>
            <a:endParaRPr lang="en-US" dirty="0"/>
          </a:p>
          <a:p>
            <a:pPr lvl="1"/>
            <a:endParaRPr lang="en-US" dirty="0"/>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303102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Crude Fat</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a:bodyPr>
          <a:lstStyle/>
          <a:p>
            <a:r>
              <a:rPr lang="en-US" dirty="0"/>
              <a:t>Highly related to energy content of feed</a:t>
            </a:r>
          </a:p>
          <a:p>
            <a:endParaRPr lang="en-US" dirty="0"/>
          </a:p>
          <a:p>
            <a:r>
              <a:rPr lang="en-US" dirty="0"/>
              <a:t>Energy content is reported as TDN, NEm, and NEg </a:t>
            </a:r>
          </a:p>
          <a:p>
            <a:endParaRPr lang="en-US" dirty="0"/>
          </a:p>
          <a:p>
            <a:r>
              <a:rPr lang="en-US" dirty="0"/>
              <a:t>Generally added to provide 2-3% supplemental fat</a:t>
            </a:r>
          </a:p>
          <a:p>
            <a:pPr lvl="1"/>
            <a:r>
              <a:rPr lang="en-US" dirty="0"/>
              <a:t>Oilseeds: canola, Soybean, sunflower, cottonseed, corn</a:t>
            </a:r>
          </a:p>
          <a:p>
            <a:pPr lvl="1"/>
            <a:r>
              <a:rPr lang="en-US" dirty="0"/>
              <a:t>Animal sources: Choice white grease and tallow </a:t>
            </a:r>
          </a:p>
          <a:p>
            <a:pPr lvl="1"/>
            <a:r>
              <a:rPr lang="en-US" dirty="0"/>
              <a:t>Food industry: Yellow grease</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3608703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Crude Fat</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a:bodyPr>
          <a:lstStyle/>
          <a:p>
            <a:r>
              <a:rPr lang="en-US" dirty="0"/>
              <a:t>“General” guidelines for dietary fat levels</a:t>
            </a:r>
          </a:p>
          <a:p>
            <a:pPr lvl="1"/>
            <a:r>
              <a:rPr lang="en-US" dirty="0"/>
              <a:t>Starter/grower rations = 1-3% crude fat</a:t>
            </a:r>
          </a:p>
          <a:p>
            <a:pPr lvl="1"/>
            <a:r>
              <a:rPr lang="en-US" dirty="0"/>
              <a:t>Finisher rations = 4.5-5.5% crude fat</a:t>
            </a:r>
          </a:p>
          <a:p>
            <a:endParaRPr lang="en-US" dirty="0"/>
          </a:p>
          <a:p>
            <a:r>
              <a:rPr lang="en-US" dirty="0"/>
              <a:t>Can negatively impact performance if levels increase beyond 7%</a:t>
            </a:r>
          </a:p>
          <a:p>
            <a:pPr lvl="1"/>
            <a:r>
              <a:rPr lang="en-US" dirty="0"/>
              <a:t>Toxic to rumen microbes</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1017943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Minerals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lnSpcReduction="10000"/>
          </a:bodyPr>
          <a:lstStyle/>
          <a:p>
            <a:r>
              <a:rPr lang="en-US" dirty="0"/>
              <a:t>Two classes of minerals: Macro and Micro</a:t>
            </a:r>
          </a:p>
          <a:p>
            <a:r>
              <a:rPr lang="en-US" dirty="0"/>
              <a:t>Important to consider:</a:t>
            </a:r>
          </a:p>
          <a:p>
            <a:pPr lvl="1"/>
            <a:r>
              <a:rPr lang="en-US" dirty="0"/>
              <a:t>Prevent deficiencies </a:t>
            </a:r>
          </a:p>
          <a:p>
            <a:pPr lvl="1"/>
            <a:r>
              <a:rPr lang="en-US" dirty="0"/>
              <a:t>Supports development and growth</a:t>
            </a:r>
          </a:p>
          <a:p>
            <a:pPr lvl="1"/>
            <a:r>
              <a:rPr lang="en-US" dirty="0"/>
              <a:t>Supports the immune system</a:t>
            </a:r>
          </a:p>
          <a:p>
            <a:r>
              <a:rPr lang="en-US" dirty="0"/>
              <a:t>Macrominerals </a:t>
            </a:r>
          </a:p>
          <a:p>
            <a:pPr lvl="1"/>
            <a:r>
              <a:rPr lang="en-US" dirty="0"/>
              <a:t>Expressed as a % of the diet</a:t>
            </a:r>
          </a:p>
          <a:p>
            <a:pPr lvl="1"/>
            <a:r>
              <a:rPr lang="en-US" dirty="0"/>
              <a:t>Ca, P, Mg, S, Na, Cl, K</a:t>
            </a:r>
          </a:p>
          <a:p>
            <a:r>
              <a:rPr lang="en-US" dirty="0"/>
              <a:t>Microminerals </a:t>
            </a:r>
          </a:p>
          <a:p>
            <a:pPr lvl="1"/>
            <a:r>
              <a:rPr lang="en-US" dirty="0"/>
              <a:t>Expressed in parts per million (ppm)</a:t>
            </a:r>
          </a:p>
          <a:p>
            <a:pPr lvl="1"/>
            <a:r>
              <a:rPr lang="en-US" dirty="0"/>
              <a:t>Ex: Co, Cu, I, Mn, Se, Zn</a:t>
            </a:r>
          </a:p>
          <a:p>
            <a:endParaRPr lang="en-US" dirty="0"/>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4046156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Vitamins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lnSpcReduction="10000"/>
          </a:bodyPr>
          <a:lstStyle/>
          <a:p>
            <a:r>
              <a:rPr lang="en-US" dirty="0"/>
              <a:t>Important for growth, reproduction, body development, etc..</a:t>
            </a:r>
          </a:p>
          <a:p>
            <a:r>
              <a:rPr lang="en-US" dirty="0"/>
              <a:t>Expressed as IU/lb</a:t>
            </a:r>
          </a:p>
          <a:p>
            <a:r>
              <a:rPr lang="en-US" dirty="0"/>
              <a:t>Vitamin A and E should receive the most attention</a:t>
            </a:r>
          </a:p>
          <a:p>
            <a:r>
              <a:rPr lang="en-US" dirty="0"/>
              <a:t>Vitamin D should be considered when sunlight exposure is minimal </a:t>
            </a:r>
          </a:p>
          <a:p>
            <a:r>
              <a:rPr lang="en-US" dirty="0"/>
              <a:t>Most commercial feeds are adequate in vitamin and mineral concentrations </a:t>
            </a:r>
          </a:p>
          <a:p>
            <a:r>
              <a:rPr lang="en-US" dirty="0"/>
              <a:t>“General” guidelines for vitamin concentrations</a:t>
            </a:r>
          </a:p>
          <a:p>
            <a:pPr lvl="1"/>
            <a:r>
              <a:rPr lang="en-US" dirty="0"/>
              <a:t>Vit A: 2,000 to 5,000 IU/lb</a:t>
            </a:r>
          </a:p>
          <a:p>
            <a:pPr lvl="1"/>
            <a:r>
              <a:rPr lang="en-US" dirty="0"/>
              <a:t>Vit E: 5 to 10 IU/lb</a:t>
            </a:r>
          </a:p>
          <a:p>
            <a:pPr lvl="1"/>
            <a:r>
              <a:rPr lang="en-US" dirty="0"/>
              <a:t>Vit D: 200 to 350 IU/lb bw</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189636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Common Additives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a:bodyPr>
          <a:lstStyle/>
          <a:p>
            <a:r>
              <a:rPr lang="en-US" dirty="0"/>
              <a:t>Beta-agonist</a:t>
            </a:r>
          </a:p>
          <a:p>
            <a:pPr lvl="1"/>
            <a:r>
              <a:rPr lang="en-US" dirty="0"/>
              <a:t>What is this?</a:t>
            </a:r>
          </a:p>
          <a:p>
            <a:pPr lvl="1"/>
            <a:r>
              <a:rPr lang="en-US" dirty="0"/>
              <a:t>Active ingredients</a:t>
            </a:r>
          </a:p>
          <a:p>
            <a:pPr lvl="1"/>
            <a:r>
              <a:rPr lang="en-US" dirty="0"/>
              <a:t>Common label instructions</a:t>
            </a:r>
          </a:p>
          <a:p>
            <a:pPr lvl="1"/>
            <a:r>
              <a:rPr lang="en-US" dirty="0"/>
              <a:t>Follow the label!!</a:t>
            </a:r>
          </a:p>
          <a:p>
            <a:r>
              <a:rPr lang="en-US" dirty="0"/>
              <a:t>Direct-fed microbials </a:t>
            </a:r>
          </a:p>
          <a:p>
            <a:pPr lvl="1"/>
            <a:r>
              <a:rPr lang="en-US" dirty="0"/>
              <a:t>Fed to support immune function and growth</a:t>
            </a:r>
          </a:p>
          <a:p>
            <a:pPr lvl="1"/>
            <a:r>
              <a:rPr lang="en-US" dirty="0"/>
              <a:t>Commonly incorporated as probiotic bacteria and yeast </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221521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Transitioning Diets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a:xfrm>
            <a:off x="838200" y="1775509"/>
            <a:ext cx="10515600" cy="4351338"/>
          </a:xfrm>
        </p:spPr>
        <p:txBody>
          <a:bodyPr>
            <a:normAutofit/>
          </a:bodyPr>
          <a:lstStyle/>
          <a:p>
            <a:r>
              <a:rPr lang="en-US" dirty="0"/>
              <a:t>Why is the transition period important?</a:t>
            </a:r>
          </a:p>
          <a:p>
            <a:endParaRPr lang="en-US" dirty="0"/>
          </a:p>
          <a:p>
            <a:r>
              <a:rPr lang="en-US" dirty="0"/>
              <a:t>Digestive issues</a:t>
            </a:r>
          </a:p>
          <a:p>
            <a:pPr lvl="1"/>
            <a:r>
              <a:rPr lang="en-US" dirty="0"/>
              <a:t>Bloat</a:t>
            </a:r>
          </a:p>
          <a:p>
            <a:pPr lvl="1"/>
            <a:r>
              <a:rPr lang="en-US" dirty="0"/>
              <a:t>Acidosis</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424746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5916-7AD1-456D-B1CC-9562D9820D06}"/>
              </a:ext>
            </a:extLst>
          </p:cNvPr>
          <p:cNvSpPr>
            <a:spLocks noGrp="1"/>
          </p:cNvSpPr>
          <p:nvPr>
            <p:ph type="title"/>
          </p:nvPr>
        </p:nvSpPr>
        <p:spPr>
          <a:xfrm>
            <a:off x="752731" y="2103437"/>
            <a:ext cx="10515600" cy="1325563"/>
          </a:xfrm>
        </p:spPr>
        <p:txBody>
          <a:bodyPr>
            <a:normAutofit/>
          </a:bodyPr>
          <a:lstStyle/>
          <a:p>
            <a:pPr algn="ctr"/>
            <a:r>
              <a:rPr lang="en-US" sz="4800" dirty="0">
                <a:solidFill>
                  <a:schemeClr val="tx1">
                    <a:lumMod val="75000"/>
                    <a:lumOff val="25000"/>
                  </a:schemeClr>
                </a:solidFill>
                <a:latin typeface="+mn-lt"/>
              </a:rPr>
              <a:t>Overview</a:t>
            </a:r>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206232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Transitioning Diets: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a:xfrm>
            <a:off x="838199" y="1476833"/>
            <a:ext cx="10693893" cy="4639882"/>
          </a:xfrm>
        </p:spPr>
        <p:txBody>
          <a:bodyPr>
            <a:normAutofit fontScale="85000" lnSpcReduction="20000"/>
          </a:bodyPr>
          <a:lstStyle/>
          <a:p>
            <a:r>
              <a:rPr lang="en-US" dirty="0"/>
              <a:t>Starting cattle on starter or grower diets:</a:t>
            </a:r>
          </a:p>
          <a:p>
            <a:pPr lvl="1"/>
            <a:r>
              <a:rPr lang="en-US" dirty="0"/>
              <a:t>Fill calves on hay before their first day of consuming feed</a:t>
            </a:r>
          </a:p>
          <a:p>
            <a:pPr lvl="1"/>
            <a:r>
              <a:rPr lang="en-US" dirty="0"/>
              <a:t>Slowly introduce feed over time </a:t>
            </a:r>
          </a:p>
          <a:p>
            <a:endParaRPr lang="en-US" dirty="0"/>
          </a:p>
          <a:p>
            <a:r>
              <a:rPr lang="en-US" dirty="0"/>
              <a:t>Transitioning to finisher diets:</a:t>
            </a:r>
          </a:p>
          <a:p>
            <a:pPr lvl="1"/>
            <a:r>
              <a:rPr lang="en-US" dirty="0"/>
              <a:t>Review label directions before feeding</a:t>
            </a:r>
          </a:p>
          <a:p>
            <a:pPr lvl="1"/>
            <a:r>
              <a:rPr lang="en-US" dirty="0"/>
              <a:t>Usually fed alone without hay</a:t>
            </a:r>
          </a:p>
          <a:p>
            <a:pPr lvl="1"/>
            <a:r>
              <a:rPr lang="en-US" dirty="0"/>
              <a:t>Multiple ways to “transition slowly”</a:t>
            </a:r>
          </a:p>
          <a:p>
            <a:pPr lvl="2"/>
            <a:r>
              <a:rPr lang="en-US" dirty="0"/>
              <a:t>If feeding 2x/day, give 50% grower in the morning and 50% in the afternoon</a:t>
            </a:r>
          </a:p>
          <a:p>
            <a:pPr lvl="3"/>
            <a:r>
              <a:rPr lang="en-US" dirty="0"/>
              <a:t>Feed at 50/50 for a minimum of 5-7 days</a:t>
            </a:r>
          </a:p>
          <a:p>
            <a:pPr lvl="2"/>
            <a:r>
              <a:rPr lang="en-US" dirty="0"/>
              <a:t>If feeding 1x/day, mix 50/50 for a min of 5-7 days</a:t>
            </a:r>
          </a:p>
          <a:p>
            <a:pPr lvl="1"/>
            <a:r>
              <a:rPr lang="en-US" dirty="0"/>
              <a:t>Increases in the feed amount should be gradual (1 lb or less) during the transition</a:t>
            </a:r>
          </a:p>
          <a:p>
            <a:pPr lvl="1"/>
            <a:r>
              <a:rPr lang="en-US" dirty="0"/>
              <a:t>Never increase feed call the first day cattle are on 100% finisher</a:t>
            </a:r>
          </a:p>
          <a:p>
            <a:pPr lvl="1"/>
            <a:r>
              <a:rPr lang="en-US" dirty="0"/>
              <a:t>Pay attention to cattle behavior and the stool</a:t>
            </a:r>
          </a:p>
          <a:p>
            <a:pPr lvl="2"/>
            <a:r>
              <a:rPr lang="en-US" dirty="0"/>
              <a:t>Don’t let cattle become too hungry</a:t>
            </a:r>
          </a:p>
          <a:p>
            <a:endParaRPr lang="en-US" dirty="0"/>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163860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Managing Weight Gain</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a:xfrm>
            <a:off x="838200" y="1860331"/>
            <a:ext cx="10515600" cy="4351338"/>
          </a:xfrm>
        </p:spPr>
        <p:txBody>
          <a:bodyPr>
            <a:normAutofit lnSpcReduction="10000"/>
          </a:bodyPr>
          <a:lstStyle/>
          <a:p>
            <a:r>
              <a:rPr lang="en-US" dirty="0"/>
              <a:t>Have access to a scale</a:t>
            </a:r>
          </a:p>
          <a:p>
            <a:r>
              <a:rPr lang="en-US" dirty="0"/>
              <a:t>Need to know:</a:t>
            </a:r>
          </a:p>
          <a:p>
            <a:pPr lvl="1"/>
            <a:r>
              <a:rPr lang="en-US" dirty="0"/>
              <a:t>Target weight for the show</a:t>
            </a:r>
          </a:p>
          <a:p>
            <a:pPr lvl="1"/>
            <a:r>
              <a:rPr lang="en-US" dirty="0"/>
              <a:t>Days until show begins</a:t>
            </a:r>
          </a:p>
          <a:p>
            <a:r>
              <a:rPr lang="en-US" dirty="0"/>
              <a:t>Then you can calculate required average daily gain (ADG)</a:t>
            </a:r>
          </a:p>
          <a:p>
            <a:r>
              <a:rPr lang="en-US" dirty="0"/>
              <a:t>Example calculation:</a:t>
            </a:r>
          </a:p>
          <a:p>
            <a:pPr lvl="1"/>
            <a:r>
              <a:rPr lang="en-US" dirty="0"/>
              <a:t>Current weight = 900 lbs; target weight = 1250 lb; Show date = 100 days away</a:t>
            </a:r>
          </a:p>
          <a:p>
            <a:pPr lvl="1"/>
            <a:r>
              <a:rPr lang="en-US" dirty="0"/>
              <a:t>Required ADG = (1250-900) / 100 = 3.5 lbs ADG needed to meet show weight</a:t>
            </a:r>
          </a:p>
          <a:p>
            <a:r>
              <a:rPr lang="en-US" dirty="0"/>
              <a:t>Gain will change based on the ration.. measure and adjust feed routinely! </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4152090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Feed Storage</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a:bodyPr>
          <a:lstStyle/>
          <a:p>
            <a:r>
              <a:rPr lang="en-US" dirty="0"/>
              <a:t>Spoiled feed = bad taste = low intake = low performance</a:t>
            </a:r>
          </a:p>
          <a:p>
            <a:endParaRPr lang="en-US" dirty="0"/>
          </a:p>
          <a:p>
            <a:r>
              <a:rPr lang="en-US" dirty="0"/>
              <a:t>Maintain feed quality by:</a:t>
            </a:r>
          </a:p>
          <a:p>
            <a:pPr lvl="1"/>
            <a:r>
              <a:rPr lang="en-US" dirty="0"/>
              <a:t>Storing feed away from sunlight</a:t>
            </a:r>
          </a:p>
          <a:p>
            <a:pPr lvl="1"/>
            <a:r>
              <a:rPr lang="en-US" dirty="0"/>
              <a:t>Clean leftover feed from the trough</a:t>
            </a:r>
          </a:p>
          <a:p>
            <a:pPr lvl="1"/>
            <a:r>
              <a:rPr lang="en-US" dirty="0"/>
              <a:t>Don’t buy enough feed to cover you for months</a:t>
            </a:r>
          </a:p>
          <a:p>
            <a:pPr lvl="1"/>
            <a:r>
              <a:rPr lang="en-US" dirty="0"/>
              <a:t>Look at the expiration date</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256506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Feed Delivery</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a:bodyPr>
          <a:lstStyle/>
          <a:p>
            <a:r>
              <a:rPr lang="en-US" dirty="0"/>
              <a:t>Do I feed once or twice per day? </a:t>
            </a:r>
          </a:p>
          <a:p>
            <a:pPr lvl="1"/>
            <a:r>
              <a:rPr lang="en-US" dirty="0"/>
              <a:t>Either can work, but twice/day is preferred </a:t>
            </a:r>
          </a:p>
          <a:p>
            <a:endParaRPr lang="en-US" dirty="0"/>
          </a:p>
          <a:p>
            <a:r>
              <a:rPr lang="en-US" dirty="0"/>
              <a:t>Can I use a self-feeder?</a:t>
            </a:r>
          </a:p>
          <a:p>
            <a:pPr lvl="1"/>
            <a:r>
              <a:rPr lang="en-US" dirty="0"/>
              <a:t>Is possible but not recommended </a:t>
            </a:r>
          </a:p>
          <a:p>
            <a:pPr lvl="2"/>
            <a:r>
              <a:rPr lang="en-US" dirty="0"/>
              <a:t>Dangerous during transitions</a:t>
            </a:r>
          </a:p>
          <a:p>
            <a:pPr lvl="2"/>
            <a:r>
              <a:rPr lang="en-US" dirty="0"/>
              <a:t>Difficult to keep track of intake </a:t>
            </a:r>
          </a:p>
          <a:p>
            <a:endParaRPr lang="en-US" dirty="0"/>
          </a:p>
          <a:p>
            <a:r>
              <a:rPr lang="en-US" dirty="0"/>
              <a:t>Make sure there is enough room for all animals to eat!</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75613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Additional Thoughts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normAutofit/>
          </a:bodyPr>
          <a:lstStyle/>
          <a:p>
            <a:r>
              <a:rPr lang="en-US" dirty="0"/>
              <a:t>Understand that weather and pen conditions can influence weight gain</a:t>
            </a:r>
          </a:p>
          <a:p>
            <a:pPr lvl="1"/>
            <a:r>
              <a:rPr lang="en-US" dirty="0"/>
              <a:t>Cold temperatures = increase in feed </a:t>
            </a:r>
          </a:p>
          <a:p>
            <a:pPr lvl="1"/>
            <a:r>
              <a:rPr lang="en-US" dirty="0"/>
              <a:t>Muddy pens = decrease in performance </a:t>
            </a:r>
          </a:p>
          <a:p>
            <a:r>
              <a:rPr lang="en-US" dirty="0"/>
              <a:t>Follow feed tag directions</a:t>
            </a:r>
          </a:p>
          <a:p>
            <a:pPr lvl="1"/>
            <a:r>
              <a:rPr lang="en-US" dirty="0"/>
              <a:t>Especially with medicated feeds </a:t>
            </a:r>
          </a:p>
          <a:p>
            <a:r>
              <a:rPr lang="en-US" dirty="0"/>
              <a:t>Everyone’s situation/environment is different, so be flexible to change</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311878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A01E-5070-44D9-8F69-861E15F57ED8}"/>
              </a:ext>
            </a:extLst>
          </p:cNvPr>
          <p:cNvSpPr>
            <a:spLocks noGrp="1"/>
          </p:cNvSpPr>
          <p:nvPr>
            <p:ph type="ctrTitle"/>
          </p:nvPr>
        </p:nvSpPr>
        <p:spPr>
          <a:xfrm>
            <a:off x="1524000" y="436246"/>
            <a:ext cx="9144000" cy="2387600"/>
          </a:xfrm>
        </p:spPr>
        <p:txBody>
          <a:bodyPr>
            <a:normAutofit/>
          </a:bodyPr>
          <a:lstStyle/>
          <a:p>
            <a:r>
              <a:rPr lang="en-US" sz="2800" dirty="0"/>
              <a:t>Feel free to reach out with questions!</a:t>
            </a:r>
          </a:p>
        </p:txBody>
      </p:sp>
      <p:sp>
        <p:nvSpPr>
          <p:cNvPr id="4" name="TextBox 3">
            <a:extLst>
              <a:ext uri="{FF2B5EF4-FFF2-40B4-BE49-F238E27FC236}">
                <a16:creationId xmlns:a16="http://schemas.microsoft.com/office/drawing/2014/main" id="{3F6259C1-43E3-439D-9ECA-F96FEE1F9863}"/>
              </a:ext>
            </a:extLst>
          </p:cNvPr>
          <p:cNvSpPr txBox="1"/>
          <p:nvPr/>
        </p:nvSpPr>
        <p:spPr>
          <a:xfrm>
            <a:off x="0" y="5989955"/>
            <a:ext cx="12192000" cy="923330"/>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dirty="0">
                <a:solidFill>
                  <a:schemeClr val="bg1">
                    <a:lumMod val="85000"/>
                  </a:schemeClr>
                </a:solidFill>
              </a:rPr>
              <a:t> </a:t>
            </a:r>
          </a:p>
          <a:p>
            <a:pPr algn="r"/>
            <a:r>
              <a:rPr lang="en-US" i="1" dirty="0">
                <a:solidFill>
                  <a:schemeClr val="bg1"/>
                </a:solidFill>
                <a:latin typeface="Bahnschrift SemiBold SemiConden" panose="020B0502040204020203" pitchFamily="34" charset="0"/>
              </a:rPr>
              <a:t>                            </a:t>
            </a:r>
          </a:p>
        </p:txBody>
      </p:sp>
      <p:sp>
        <p:nvSpPr>
          <p:cNvPr id="6" name="Content Placeholder 2">
            <a:extLst>
              <a:ext uri="{FF2B5EF4-FFF2-40B4-BE49-F238E27FC236}">
                <a16:creationId xmlns:a16="http://schemas.microsoft.com/office/drawing/2014/main" id="{123C1BA4-8DAE-402A-80D1-B43A39FC3641}"/>
              </a:ext>
            </a:extLst>
          </p:cNvPr>
          <p:cNvSpPr txBox="1">
            <a:spLocks/>
          </p:cNvSpPr>
          <p:nvPr/>
        </p:nvSpPr>
        <p:spPr>
          <a:xfrm>
            <a:off x="838200" y="4241331"/>
            <a:ext cx="10515600" cy="986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Colton Robison, Ph.D.</a:t>
            </a:r>
          </a:p>
          <a:p>
            <a:r>
              <a:rPr lang="en-US" dirty="0"/>
              <a:t>Consulting Nutritionist, Midwest PMS</a:t>
            </a:r>
          </a:p>
          <a:p>
            <a:r>
              <a:rPr lang="en-US" dirty="0"/>
              <a:t>crobison@mwpms.com</a:t>
            </a:r>
          </a:p>
          <a:p>
            <a:endParaRPr lang="en-US" dirty="0"/>
          </a:p>
        </p:txBody>
      </p:sp>
    </p:spTree>
    <p:extLst>
      <p:ext uri="{BB962C8B-B14F-4D97-AF65-F5344CB8AC3E}">
        <p14:creationId xmlns:p14="http://schemas.microsoft.com/office/powerpoint/2010/main" val="2673180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3F50-B79B-4B72-B4D6-1BD1BDDC242B}"/>
              </a:ext>
            </a:extLst>
          </p:cNvPr>
          <p:cNvSpPr>
            <a:spLocks noGrp="1"/>
          </p:cNvSpPr>
          <p:nvPr>
            <p:ph type="ctrTitle"/>
          </p:nvPr>
        </p:nvSpPr>
        <p:spPr>
          <a:xfrm>
            <a:off x="1028700" y="1967266"/>
            <a:ext cx="2628900" cy="2547257"/>
          </a:xfrm>
          <a:noFill/>
        </p:spPr>
        <p:txBody>
          <a:bodyPr vert="horz" lIns="91440" tIns="45720" rIns="91440" bIns="45720" rtlCol="0" anchor="ctr">
            <a:normAutofit/>
          </a:bodyPr>
          <a:lstStyle/>
          <a:p>
            <a:r>
              <a:rPr lang="en-US" sz="3600" kern="1200" dirty="0">
                <a:solidFill>
                  <a:srgbClr val="FFFFFF"/>
                </a:solidFill>
                <a:latin typeface="+mj-lt"/>
                <a:ea typeface="+mj-ea"/>
                <a:cs typeface="+mj-cs"/>
              </a:rPr>
              <a:t>What’s Next </a:t>
            </a:r>
            <a:br>
              <a:rPr lang="en-US" sz="3600" kern="1200" dirty="0">
                <a:solidFill>
                  <a:srgbClr val="FFFFFF"/>
                </a:solidFill>
                <a:latin typeface="+mj-lt"/>
                <a:ea typeface="+mj-ea"/>
                <a:cs typeface="+mj-cs"/>
              </a:rPr>
            </a:br>
            <a:r>
              <a:rPr lang="en-US" sz="2800" kern="1200" dirty="0">
                <a:solidFill>
                  <a:srgbClr val="FFFFFF"/>
                </a:solidFill>
                <a:latin typeface="+mj-lt"/>
                <a:ea typeface="+mj-ea"/>
                <a:cs typeface="+mj-cs"/>
              </a:rPr>
              <a:t>Ty Davis Ph.D.</a:t>
            </a:r>
            <a:endParaRPr lang="en-US" sz="36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751EE22B-70C1-49A0-8BA2-818CC2EA4E6F}"/>
              </a:ext>
            </a:extLst>
          </p:cNvPr>
          <p:cNvPicPr>
            <a:picLocks noChangeAspect="1"/>
          </p:cNvPicPr>
          <p:nvPr/>
        </p:nvPicPr>
        <p:blipFill>
          <a:blip r:embed="rId2"/>
          <a:stretch>
            <a:fillRect/>
          </a:stretch>
        </p:blipFill>
        <p:spPr>
          <a:xfrm>
            <a:off x="4777316" y="1040623"/>
            <a:ext cx="6780700" cy="4774425"/>
          </a:xfrm>
          <a:prstGeom prst="rect">
            <a:avLst/>
          </a:prstGeom>
        </p:spPr>
      </p:pic>
      <p:pic>
        <p:nvPicPr>
          <p:cNvPr id="6" name="Picture 5">
            <a:extLst>
              <a:ext uri="{FF2B5EF4-FFF2-40B4-BE49-F238E27FC236}">
                <a16:creationId xmlns:a16="http://schemas.microsoft.com/office/drawing/2014/main" id="{1CD43E0B-E863-4351-BFD4-5F0B739AE950}"/>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E8F3243-E462-4AF0-ADCF-1C29584112A8}"/>
              </a:ext>
            </a:extLst>
          </p:cNvPr>
          <p:cNvSpPr txBox="1">
            <a:spLocks/>
          </p:cNvSpPr>
          <p:nvPr/>
        </p:nvSpPr>
        <p:spPr>
          <a:xfrm>
            <a:off x="838200" y="365125"/>
            <a:ext cx="10515600" cy="1325563"/>
          </a:xfrm>
          <a:prstGeom prst="rect">
            <a:avLst/>
          </a:prstGeom>
          <a:solidFill>
            <a:schemeClr val="bg1"/>
          </a:solidFill>
          <a:ln>
            <a:solidFill>
              <a:schemeClr val="tx1"/>
            </a:solid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Feeding a Show Steer</a:t>
            </a:r>
          </a:p>
          <a:p>
            <a:r>
              <a:rPr lang="en-US" sz="3600" dirty="0"/>
              <a:t>Ty Davis, Ph.D.</a:t>
            </a:r>
          </a:p>
        </p:txBody>
      </p:sp>
    </p:spTree>
    <p:extLst>
      <p:ext uri="{BB962C8B-B14F-4D97-AF65-F5344CB8AC3E}">
        <p14:creationId xmlns:p14="http://schemas.microsoft.com/office/powerpoint/2010/main" val="216550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D130-9BF9-4EE1-80D3-7D4141B10B2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E3CD79-4376-41A5-AE3E-ABEFC38587C1}"/>
              </a:ext>
            </a:extLst>
          </p:cNvPr>
          <p:cNvSpPr>
            <a:spLocks noGrp="1"/>
          </p:cNvSpPr>
          <p:nvPr>
            <p:ph type="title"/>
          </p:nvPr>
        </p:nvSpPr>
        <p:spPr>
          <a:solidFill>
            <a:schemeClr val="bg1"/>
          </a:solidFill>
          <a:ln>
            <a:solidFill>
              <a:schemeClr val="tx1"/>
            </a:solidFill>
          </a:ln>
        </p:spPr>
        <p:txBody>
          <a:bodyPr/>
          <a:lstStyle/>
          <a:p>
            <a:pPr algn="ctr"/>
            <a:r>
              <a:rPr lang="en-US" dirty="0"/>
              <a:t>Major things to take home</a:t>
            </a:r>
          </a:p>
        </p:txBody>
      </p:sp>
      <p:sp>
        <p:nvSpPr>
          <p:cNvPr id="3" name="Content Placeholder 2">
            <a:extLst>
              <a:ext uri="{FF2B5EF4-FFF2-40B4-BE49-F238E27FC236}">
                <a16:creationId xmlns:a16="http://schemas.microsoft.com/office/drawing/2014/main" id="{32525DCB-1A85-4CF4-9FA1-92672493EE8E}"/>
              </a:ext>
            </a:extLst>
          </p:cNvPr>
          <p:cNvSpPr>
            <a:spLocks noGrp="1"/>
          </p:cNvSpPr>
          <p:nvPr>
            <p:ph idx="1"/>
          </p:nvPr>
        </p:nvSpPr>
        <p:spPr>
          <a:solidFill>
            <a:schemeClr val="bg1"/>
          </a:solidFill>
          <a:ln>
            <a:solidFill>
              <a:schemeClr val="tx1"/>
            </a:solidFill>
          </a:ln>
        </p:spPr>
        <p:txBody>
          <a:bodyPr/>
          <a:lstStyle/>
          <a:p>
            <a:r>
              <a:rPr lang="en-US" dirty="0"/>
              <a:t>Offer HIGH quality free choice hay at all times</a:t>
            </a:r>
          </a:p>
          <a:p>
            <a:r>
              <a:rPr lang="en-US" dirty="0"/>
              <a:t>Make sure your feed has a mineral package included. If not either mix the recommended feeding rate of mineral in the feed or offer free choice</a:t>
            </a:r>
          </a:p>
          <a:p>
            <a:r>
              <a:rPr lang="en-US" dirty="0"/>
              <a:t>Weigh your cattle often. Weekly is preferred</a:t>
            </a:r>
          </a:p>
          <a:p>
            <a:r>
              <a:rPr lang="en-US" dirty="0"/>
              <a:t>Measure how much feed you are providing in pounds NOT scoops or buckets</a:t>
            </a:r>
          </a:p>
          <a:p>
            <a:r>
              <a:rPr lang="en-US" dirty="0"/>
              <a:t>Make realistic goals for your steer and what weights you want them to reach by certain dates</a:t>
            </a:r>
          </a:p>
        </p:txBody>
      </p:sp>
    </p:spTree>
    <p:extLst>
      <p:ext uri="{BB962C8B-B14F-4D97-AF65-F5344CB8AC3E}">
        <p14:creationId xmlns:p14="http://schemas.microsoft.com/office/powerpoint/2010/main" val="305430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E7143A-F114-4B1F-A0F9-B4588EC6594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2136F8-722F-48C4-A2CA-C99F14E2E3CA}"/>
              </a:ext>
            </a:extLst>
          </p:cNvPr>
          <p:cNvSpPr>
            <a:spLocks noGrp="1"/>
          </p:cNvSpPr>
          <p:nvPr>
            <p:ph type="title"/>
          </p:nvPr>
        </p:nvSpPr>
        <p:spPr>
          <a:solidFill>
            <a:schemeClr val="bg1"/>
          </a:solidFill>
          <a:ln>
            <a:solidFill>
              <a:schemeClr val="tx1"/>
            </a:solidFill>
          </a:ln>
        </p:spPr>
        <p:txBody>
          <a:bodyPr/>
          <a:lstStyle/>
          <a:p>
            <a:pPr algn="ctr"/>
            <a:r>
              <a:rPr lang="en-US" dirty="0"/>
              <a:t>Phases of raising a show steer</a:t>
            </a:r>
          </a:p>
        </p:txBody>
      </p:sp>
      <p:pic>
        <p:nvPicPr>
          <p:cNvPr id="4" name="Content Placeholder 3">
            <a:extLst>
              <a:ext uri="{FF2B5EF4-FFF2-40B4-BE49-F238E27FC236}">
                <a16:creationId xmlns:a16="http://schemas.microsoft.com/office/drawing/2014/main" id="{74C580C0-C637-4022-8B25-5BC080767C2F}"/>
              </a:ext>
            </a:extLst>
          </p:cNvPr>
          <p:cNvPicPr>
            <a:picLocks noGrp="1" noChangeAspect="1"/>
          </p:cNvPicPr>
          <p:nvPr>
            <p:ph idx="1"/>
          </p:nvPr>
        </p:nvPicPr>
        <p:blipFill>
          <a:blip r:embed="rId3"/>
          <a:stretch>
            <a:fillRect/>
          </a:stretch>
        </p:blipFill>
        <p:spPr>
          <a:xfrm>
            <a:off x="350468" y="2072561"/>
            <a:ext cx="2577518" cy="2175669"/>
          </a:xfrm>
          <a:prstGeom prst="rect">
            <a:avLst/>
          </a:prstGeom>
        </p:spPr>
      </p:pic>
      <p:sp>
        <p:nvSpPr>
          <p:cNvPr id="5" name="Arrow: Right 4">
            <a:extLst>
              <a:ext uri="{FF2B5EF4-FFF2-40B4-BE49-F238E27FC236}">
                <a16:creationId xmlns:a16="http://schemas.microsoft.com/office/drawing/2014/main" id="{E4C6F8A7-18C3-4E75-84BE-E03305F7201A}"/>
              </a:ext>
            </a:extLst>
          </p:cNvPr>
          <p:cNvSpPr/>
          <p:nvPr/>
        </p:nvSpPr>
        <p:spPr>
          <a:xfrm>
            <a:off x="3352191" y="2919730"/>
            <a:ext cx="985520" cy="6045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1D894B-D1E8-4E72-AFAA-1380AFA4C016}"/>
              </a:ext>
            </a:extLst>
          </p:cNvPr>
          <p:cNvPicPr>
            <a:picLocks noChangeAspect="1"/>
          </p:cNvPicPr>
          <p:nvPr/>
        </p:nvPicPr>
        <p:blipFill>
          <a:blip r:embed="rId4"/>
          <a:stretch>
            <a:fillRect/>
          </a:stretch>
        </p:blipFill>
        <p:spPr>
          <a:xfrm>
            <a:off x="4874260" y="2134156"/>
            <a:ext cx="2577517" cy="2175668"/>
          </a:xfrm>
          <a:prstGeom prst="rect">
            <a:avLst/>
          </a:prstGeom>
        </p:spPr>
      </p:pic>
      <p:pic>
        <p:nvPicPr>
          <p:cNvPr id="7" name="Picture 6">
            <a:extLst>
              <a:ext uri="{FF2B5EF4-FFF2-40B4-BE49-F238E27FC236}">
                <a16:creationId xmlns:a16="http://schemas.microsoft.com/office/drawing/2014/main" id="{3CD7DF2F-8FF8-410A-B621-3D20B3016D8F}"/>
              </a:ext>
            </a:extLst>
          </p:cNvPr>
          <p:cNvPicPr>
            <a:picLocks noChangeAspect="1"/>
          </p:cNvPicPr>
          <p:nvPr/>
        </p:nvPicPr>
        <p:blipFill>
          <a:blip r:embed="rId5"/>
          <a:stretch>
            <a:fillRect/>
          </a:stretch>
        </p:blipFill>
        <p:spPr>
          <a:xfrm>
            <a:off x="9398051" y="2134156"/>
            <a:ext cx="2577517" cy="2175668"/>
          </a:xfrm>
          <a:prstGeom prst="rect">
            <a:avLst/>
          </a:prstGeom>
        </p:spPr>
      </p:pic>
      <p:sp>
        <p:nvSpPr>
          <p:cNvPr id="8" name="Arrow: Right 7">
            <a:extLst>
              <a:ext uri="{FF2B5EF4-FFF2-40B4-BE49-F238E27FC236}">
                <a16:creationId xmlns:a16="http://schemas.microsoft.com/office/drawing/2014/main" id="{1207E5AF-ECF5-4E11-ABFD-C9B23E14964F}"/>
              </a:ext>
            </a:extLst>
          </p:cNvPr>
          <p:cNvSpPr/>
          <p:nvPr/>
        </p:nvSpPr>
        <p:spPr>
          <a:xfrm>
            <a:off x="7988326" y="2848927"/>
            <a:ext cx="985520" cy="6045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B9D60E-E3B7-4BF5-AA9A-A9A6979BE888}"/>
              </a:ext>
            </a:extLst>
          </p:cNvPr>
          <p:cNvSpPr txBox="1"/>
          <p:nvPr/>
        </p:nvSpPr>
        <p:spPr>
          <a:xfrm>
            <a:off x="350468" y="4309824"/>
            <a:ext cx="2287957" cy="369332"/>
          </a:xfrm>
          <a:prstGeom prst="rect">
            <a:avLst/>
          </a:prstGeom>
          <a:solidFill>
            <a:schemeClr val="bg1"/>
          </a:solidFill>
        </p:spPr>
        <p:txBody>
          <a:bodyPr wrap="square" rtlCol="0">
            <a:spAutoFit/>
          </a:bodyPr>
          <a:lstStyle/>
          <a:p>
            <a:pPr algn="ctr"/>
            <a:r>
              <a:rPr lang="en-US" dirty="0"/>
              <a:t>Weaning</a:t>
            </a:r>
          </a:p>
        </p:txBody>
      </p:sp>
      <p:sp>
        <p:nvSpPr>
          <p:cNvPr id="10" name="TextBox 9">
            <a:extLst>
              <a:ext uri="{FF2B5EF4-FFF2-40B4-BE49-F238E27FC236}">
                <a16:creationId xmlns:a16="http://schemas.microsoft.com/office/drawing/2014/main" id="{1009AC32-7B4E-433B-87C2-4B3BF4FF3091}"/>
              </a:ext>
            </a:extLst>
          </p:cNvPr>
          <p:cNvSpPr txBox="1"/>
          <p:nvPr/>
        </p:nvSpPr>
        <p:spPr>
          <a:xfrm>
            <a:off x="5019039" y="4474130"/>
            <a:ext cx="2287957" cy="369332"/>
          </a:xfrm>
          <a:prstGeom prst="rect">
            <a:avLst/>
          </a:prstGeom>
          <a:solidFill>
            <a:schemeClr val="bg1"/>
          </a:solidFill>
        </p:spPr>
        <p:txBody>
          <a:bodyPr wrap="square" rtlCol="0">
            <a:spAutoFit/>
          </a:bodyPr>
          <a:lstStyle/>
          <a:p>
            <a:pPr algn="ctr"/>
            <a:r>
              <a:rPr lang="en-US" dirty="0"/>
              <a:t>750 - 900 lbs.</a:t>
            </a:r>
          </a:p>
        </p:txBody>
      </p:sp>
      <p:sp>
        <p:nvSpPr>
          <p:cNvPr id="11" name="TextBox 10">
            <a:extLst>
              <a:ext uri="{FF2B5EF4-FFF2-40B4-BE49-F238E27FC236}">
                <a16:creationId xmlns:a16="http://schemas.microsoft.com/office/drawing/2014/main" id="{F0E5E2F8-5148-4BC1-A24A-54E91E855061}"/>
              </a:ext>
            </a:extLst>
          </p:cNvPr>
          <p:cNvSpPr txBox="1"/>
          <p:nvPr/>
        </p:nvSpPr>
        <p:spPr>
          <a:xfrm>
            <a:off x="9542830" y="4474130"/>
            <a:ext cx="2287957" cy="369332"/>
          </a:xfrm>
          <a:prstGeom prst="rect">
            <a:avLst/>
          </a:prstGeom>
          <a:solidFill>
            <a:schemeClr val="bg1"/>
          </a:solidFill>
        </p:spPr>
        <p:txBody>
          <a:bodyPr wrap="square" rtlCol="0">
            <a:spAutoFit/>
          </a:bodyPr>
          <a:lstStyle/>
          <a:p>
            <a:pPr algn="ctr"/>
            <a:r>
              <a:rPr lang="en-US" dirty="0"/>
              <a:t>Finishing</a:t>
            </a:r>
          </a:p>
        </p:txBody>
      </p:sp>
    </p:spTree>
    <p:extLst>
      <p:ext uri="{BB962C8B-B14F-4D97-AF65-F5344CB8AC3E}">
        <p14:creationId xmlns:p14="http://schemas.microsoft.com/office/powerpoint/2010/main" val="1878010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F0D735-A5B0-4577-A24A-422E54F52DE5}"/>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144DFB2-5484-4316-93B2-A5A6224C7893}"/>
              </a:ext>
            </a:extLst>
          </p:cNvPr>
          <p:cNvSpPr>
            <a:spLocks noGrp="1"/>
          </p:cNvSpPr>
          <p:nvPr>
            <p:ph type="title"/>
          </p:nvPr>
        </p:nvSpPr>
        <p:spPr>
          <a:solidFill>
            <a:schemeClr val="bg1"/>
          </a:solidFill>
          <a:ln>
            <a:solidFill>
              <a:schemeClr val="tx1"/>
            </a:solidFill>
          </a:ln>
        </p:spPr>
        <p:txBody>
          <a:bodyPr/>
          <a:lstStyle/>
          <a:p>
            <a:pPr algn="ctr"/>
            <a:r>
              <a:rPr lang="en-US" dirty="0"/>
              <a:t>Feeding a weaned steer</a:t>
            </a:r>
          </a:p>
        </p:txBody>
      </p:sp>
      <p:sp>
        <p:nvSpPr>
          <p:cNvPr id="3" name="Content Placeholder 2">
            <a:extLst>
              <a:ext uri="{FF2B5EF4-FFF2-40B4-BE49-F238E27FC236}">
                <a16:creationId xmlns:a16="http://schemas.microsoft.com/office/drawing/2014/main" id="{AC1F431B-4047-4627-BF80-020A08DFB170}"/>
              </a:ext>
            </a:extLst>
          </p:cNvPr>
          <p:cNvSpPr>
            <a:spLocks noGrp="1"/>
          </p:cNvSpPr>
          <p:nvPr>
            <p:ph idx="1"/>
          </p:nvPr>
        </p:nvSpPr>
        <p:spPr>
          <a:xfrm>
            <a:off x="838200" y="1825625"/>
            <a:ext cx="4648200" cy="4251325"/>
          </a:xfrm>
          <a:solidFill>
            <a:schemeClr val="bg1"/>
          </a:solidFill>
          <a:ln>
            <a:solidFill>
              <a:schemeClr val="tx1"/>
            </a:solidFill>
          </a:ln>
        </p:spPr>
        <p:txBody>
          <a:bodyPr/>
          <a:lstStyle/>
          <a:p>
            <a:r>
              <a:rPr lang="en-US" dirty="0"/>
              <a:t>Weaned cattle are dealing with a lot of stress</a:t>
            </a:r>
          </a:p>
          <a:p>
            <a:r>
              <a:rPr lang="en-US" dirty="0"/>
              <a:t>Don’t push them too hard at this stage</a:t>
            </a:r>
          </a:p>
          <a:p>
            <a:r>
              <a:rPr lang="en-US" dirty="0"/>
              <a:t>Take your time and be patient</a:t>
            </a:r>
          </a:p>
        </p:txBody>
      </p:sp>
      <p:pic>
        <p:nvPicPr>
          <p:cNvPr id="4" name="Content Placeholder 3">
            <a:extLst>
              <a:ext uri="{FF2B5EF4-FFF2-40B4-BE49-F238E27FC236}">
                <a16:creationId xmlns:a16="http://schemas.microsoft.com/office/drawing/2014/main" id="{6B0F646A-CD49-49D4-8B49-E09C0E77A467}"/>
              </a:ext>
            </a:extLst>
          </p:cNvPr>
          <p:cNvPicPr>
            <a:picLocks noChangeAspect="1"/>
          </p:cNvPicPr>
          <p:nvPr/>
        </p:nvPicPr>
        <p:blipFill>
          <a:blip r:embed="rId4"/>
          <a:stretch>
            <a:fillRect/>
          </a:stretch>
        </p:blipFill>
        <p:spPr>
          <a:xfrm>
            <a:off x="6887211" y="1989527"/>
            <a:ext cx="4648200" cy="3923520"/>
          </a:xfrm>
          <a:prstGeom prst="rect">
            <a:avLst/>
          </a:prstGeom>
        </p:spPr>
      </p:pic>
      <p:pic>
        <p:nvPicPr>
          <p:cNvPr id="5" name="Picture 4">
            <a:extLst>
              <a:ext uri="{FF2B5EF4-FFF2-40B4-BE49-F238E27FC236}">
                <a16:creationId xmlns:a16="http://schemas.microsoft.com/office/drawing/2014/main" id="{E8C9ADFA-00BE-44A2-A65F-35C54250F559}"/>
              </a:ext>
            </a:extLst>
          </p:cNvPr>
          <p:cNvPicPr>
            <a:picLocks noChangeAspect="1"/>
          </p:cNvPicPr>
          <p:nvPr/>
        </p:nvPicPr>
        <p:blipFill>
          <a:blip r:embed="rId5"/>
          <a:stretch>
            <a:fillRect/>
          </a:stretch>
        </p:blipFill>
        <p:spPr>
          <a:xfrm>
            <a:off x="6820535" y="1287938"/>
            <a:ext cx="5050789" cy="5326697"/>
          </a:xfrm>
          <a:prstGeom prst="rect">
            <a:avLst/>
          </a:prstGeom>
        </p:spPr>
      </p:pic>
      <p:sp>
        <p:nvSpPr>
          <p:cNvPr id="6" name="TextBox 5">
            <a:extLst>
              <a:ext uri="{FF2B5EF4-FFF2-40B4-BE49-F238E27FC236}">
                <a16:creationId xmlns:a16="http://schemas.microsoft.com/office/drawing/2014/main" id="{7D63933D-55A4-4E97-9E0C-0CFC30C8A4A9}"/>
              </a:ext>
            </a:extLst>
          </p:cNvPr>
          <p:cNvSpPr txBox="1"/>
          <p:nvPr/>
        </p:nvSpPr>
        <p:spPr>
          <a:xfrm>
            <a:off x="7343775" y="5913047"/>
            <a:ext cx="3867150" cy="646331"/>
          </a:xfrm>
          <a:prstGeom prst="rect">
            <a:avLst/>
          </a:prstGeom>
          <a:noFill/>
        </p:spPr>
        <p:txBody>
          <a:bodyPr wrap="square" rtlCol="0">
            <a:spAutoFit/>
          </a:bodyPr>
          <a:lstStyle/>
          <a:p>
            <a:pPr algn="ctr"/>
            <a:r>
              <a:rPr lang="en-US" dirty="0"/>
              <a:t>Feed at ~3% of BW for 3 weeks until you switch to a grower diet</a:t>
            </a:r>
          </a:p>
        </p:txBody>
      </p:sp>
    </p:spTree>
    <p:extLst>
      <p:ext uri="{BB962C8B-B14F-4D97-AF65-F5344CB8AC3E}">
        <p14:creationId xmlns:p14="http://schemas.microsoft.com/office/powerpoint/2010/main" val="346174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F772-0AAC-4C5A-B4AB-9A31B3D9BAE2}"/>
              </a:ext>
            </a:extLst>
          </p:cNvPr>
          <p:cNvSpPr>
            <a:spLocks noGrp="1"/>
          </p:cNvSpPr>
          <p:nvPr>
            <p:ph idx="1"/>
          </p:nvPr>
        </p:nvSpPr>
        <p:spPr>
          <a:xfrm>
            <a:off x="838200" y="964735"/>
            <a:ext cx="10515600" cy="4572000"/>
          </a:xfrm>
        </p:spPr>
        <p:txBody>
          <a:bodyPr>
            <a:normAutofit/>
          </a:bodyPr>
          <a:lstStyle/>
          <a:p>
            <a:r>
              <a:rPr lang="en-US" dirty="0"/>
              <a:t>Fundamental nutrient requirements of beef cattle</a:t>
            </a:r>
          </a:p>
          <a:p>
            <a:endParaRPr lang="en-US" dirty="0"/>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
        <p:nvSpPr>
          <p:cNvPr id="9" name="TextBox 8">
            <a:extLst>
              <a:ext uri="{FF2B5EF4-FFF2-40B4-BE49-F238E27FC236}">
                <a16:creationId xmlns:a16="http://schemas.microsoft.com/office/drawing/2014/main" id="{56BD5E87-7EC9-4FFA-BDC2-97C764727ADC}"/>
              </a:ext>
            </a:extLst>
          </p:cNvPr>
          <p:cNvSpPr txBox="1"/>
          <p:nvPr/>
        </p:nvSpPr>
        <p:spPr>
          <a:xfrm>
            <a:off x="0" y="0"/>
            <a:ext cx="12192000" cy="369332"/>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r>
              <a:rPr lang="en-US" dirty="0">
                <a:solidFill>
                  <a:schemeClr val="bg1"/>
                </a:solidFill>
                <a:latin typeface="+mn-lt"/>
              </a:rPr>
              <a:t>Overview:</a:t>
            </a:r>
            <a:endParaRPr lang="en-US" i="1"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368175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A13CFF-8A8A-4456-8100-7F2919E82DBA}"/>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B1B84DC-F6C8-4CFE-8799-B6C47F12C28C}"/>
              </a:ext>
            </a:extLst>
          </p:cNvPr>
          <p:cNvSpPr>
            <a:spLocks noGrp="1"/>
          </p:cNvSpPr>
          <p:nvPr>
            <p:ph type="title"/>
          </p:nvPr>
        </p:nvSpPr>
        <p:spPr>
          <a:solidFill>
            <a:schemeClr val="bg1"/>
          </a:solidFill>
          <a:ln>
            <a:solidFill>
              <a:schemeClr val="tx1"/>
            </a:solidFill>
          </a:ln>
        </p:spPr>
        <p:txBody>
          <a:bodyPr/>
          <a:lstStyle/>
          <a:p>
            <a:pPr algn="ctr"/>
            <a:r>
              <a:rPr lang="en-US" dirty="0"/>
              <a:t>Growing and developing a steer</a:t>
            </a:r>
          </a:p>
        </p:txBody>
      </p:sp>
      <p:sp>
        <p:nvSpPr>
          <p:cNvPr id="4" name="Content Placeholder 2">
            <a:extLst>
              <a:ext uri="{FF2B5EF4-FFF2-40B4-BE49-F238E27FC236}">
                <a16:creationId xmlns:a16="http://schemas.microsoft.com/office/drawing/2014/main" id="{5D74EE96-99EE-4A06-B26C-5E6591705608}"/>
              </a:ext>
            </a:extLst>
          </p:cNvPr>
          <p:cNvSpPr>
            <a:spLocks noGrp="1"/>
          </p:cNvSpPr>
          <p:nvPr>
            <p:ph idx="1"/>
          </p:nvPr>
        </p:nvSpPr>
        <p:spPr>
          <a:xfrm>
            <a:off x="838200" y="1825625"/>
            <a:ext cx="4648200" cy="4251325"/>
          </a:xfrm>
          <a:solidFill>
            <a:schemeClr val="bg1"/>
          </a:solidFill>
          <a:ln>
            <a:solidFill>
              <a:schemeClr val="tx1"/>
            </a:solidFill>
          </a:ln>
        </p:spPr>
        <p:txBody>
          <a:bodyPr/>
          <a:lstStyle/>
          <a:p>
            <a:r>
              <a:rPr lang="en-US" dirty="0"/>
              <a:t>This is where you can start looking into supplements</a:t>
            </a:r>
          </a:p>
          <a:p>
            <a:r>
              <a:rPr lang="en-US" dirty="0"/>
              <a:t>Do not push your steer too hard or they will fall apart on you</a:t>
            </a:r>
          </a:p>
          <a:p>
            <a:r>
              <a:rPr lang="en-US" dirty="0"/>
              <a:t>Trust the process</a:t>
            </a:r>
          </a:p>
          <a:p>
            <a:endParaRPr lang="en-US" dirty="0"/>
          </a:p>
        </p:txBody>
      </p:sp>
      <p:pic>
        <p:nvPicPr>
          <p:cNvPr id="5" name="Picture 4">
            <a:extLst>
              <a:ext uri="{FF2B5EF4-FFF2-40B4-BE49-F238E27FC236}">
                <a16:creationId xmlns:a16="http://schemas.microsoft.com/office/drawing/2014/main" id="{7250DAAC-A1DA-4F98-83F1-C0BF07106308}"/>
              </a:ext>
            </a:extLst>
          </p:cNvPr>
          <p:cNvPicPr>
            <a:picLocks noChangeAspect="1"/>
          </p:cNvPicPr>
          <p:nvPr/>
        </p:nvPicPr>
        <p:blipFill>
          <a:blip r:embed="rId4"/>
          <a:stretch>
            <a:fillRect/>
          </a:stretch>
        </p:blipFill>
        <p:spPr>
          <a:xfrm>
            <a:off x="6984317" y="1825625"/>
            <a:ext cx="4166158" cy="3516631"/>
          </a:xfrm>
          <a:prstGeom prst="rect">
            <a:avLst/>
          </a:prstGeom>
        </p:spPr>
      </p:pic>
      <p:pic>
        <p:nvPicPr>
          <p:cNvPr id="6" name="Picture 5">
            <a:extLst>
              <a:ext uri="{FF2B5EF4-FFF2-40B4-BE49-F238E27FC236}">
                <a16:creationId xmlns:a16="http://schemas.microsoft.com/office/drawing/2014/main" id="{8D111F82-A581-4D7C-992D-FBE69CC0F27B}"/>
              </a:ext>
            </a:extLst>
          </p:cNvPr>
          <p:cNvPicPr>
            <a:picLocks noChangeAspect="1"/>
          </p:cNvPicPr>
          <p:nvPr/>
        </p:nvPicPr>
        <p:blipFill>
          <a:blip r:embed="rId5"/>
          <a:stretch>
            <a:fillRect/>
          </a:stretch>
        </p:blipFill>
        <p:spPr>
          <a:xfrm>
            <a:off x="6876432" y="1690688"/>
            <a:ext cx="4381928" cy="4381928"/>
          </a:xfrm>
          <a:prstGeom prst="rect">
            <a:avLst/>
          </a:prstGeom>
        </p:spPr>
      </p:pic>
    </p:spTree>
    <p:extLst>
      <p:ext uri="{BB962C8B-B14F-4D97-AF65-F5344CB8AC3E}">
        <p14:creationId xmlns:p14="http://schemas.microsoft.com/office/powerpoint/2010/main" val="1539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65B54B-4035-4159-85F6-29D14F3C9592}"/>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D8F6374-9EA7-4BF5-A71B-855869412489}"/>
              </a:ext>
            </a:extLst>
          </p:cNvPr>
          <p:cNvSpPr>
            <a:spLocks noGrp="1"/>
          </p:cNvSpPr>
          <p:nvPr>
            <p:ph type="title"/>
          </p:nvPr>
        </p:nvSpPr>
        <p:spPr>
          <a:solidFill>
            <a:schemeClr val="bg1"/>
          </a:solidFill>
          <a:ln>
            <a:solidFill>
              <a:schemeClr val="tx1"/>
            </a:solidFill>
          </a:ln>
        </p:spPr>
        <p:txBody>
          <a:bodyPr/>
          <a:lstStyle/>
          <a:p>
            <a:pPr algn="ctr"/>
            <a:r>
              <a:rPr lang="en-US" dirty="0"/>
              <a:t>Finishing a steer</a:t>
            </a:r>
          </a:p>
        </p:txBody>
      </p:sp>
      <p:sp>
        <p:nvSpPr>
          <p:cNvPr id="4" name="Content Placeholder 2">
            <a:extLst>
              <a:ext uri="{FF2B5EF4-FFF2-40B4-BE49-F238E27FC236}">
                <a16:creationId xmlns:a16="http://schemas.microsoft.com/office/drawing/2014/main" id="{DE506E70-0573-452D-8732-0148E5826F1D}"/>
              </a:ext>
            </a:extLst>
          </p:cNvPr>
          <p:cNvSpPr>
            <a:spLocks noGrp="1"/>
          </p:cNvSpPr>
          <p:nvPr>
            <p:ph idx="1"/>
          </p:nvPr>
        </p:nvSpPr>
        <p:spPr>
          <a:xfrm>
            <a:off x="838200" y="1825625"/>
            <a:ext cx="4648200" cy="4251325"/>
          </a:xfrm>
          <a:solidFill>
            <a:schemeClr val="bg1"/>
          </a:solidFill>
          <a:ln>
            <a:solidFill>
              <a:schemeClr val="tx1"/>
            </a:solidFill>
          </a:ln>
        </p:spPr>
        <p:txBody>
          <a:bodyPr/>
          <a:lstStyle/>
          <a:p>
            <a:r>
              <a:rPr lang="en-US" dirty="0"/>
              <a:t>This is where you can start really pushing your steer</a:t>
            </a:r>
          </a:p>
          <a:p>
            <a:r>
              <a:rPr lang="en-US" dirty="0"/>
              <a:t>Depending on your goal weight and your timeline, don’t be afraid to pour the feed and supplements</a:t>
            </a:r>
          </a:p>
        </p:txBody>
      </p:sp>
      <p:pic>
        <p:nvPicPr>
          <p:cNvPr id="5" name="Picture 4">
            <a:extLst>
              <a:ext uri="{FF2B5EF4-FFF2-40B4-BE49-F238E27FC236}">
                <a16:creationId xmlns:a16="http://schemas.microsoft.com/office/drawing/2014/main" id="{66A7193A-A407-4E64-8ADF-A41B570A58F3}"/>
              </a:ext>
            </a:extLst>
          </p:cNvPr>
          <p:cNvPicPr>
            <a:picLocks noChangeAspect="1"/>
          </p:cNvPicPr>
          <p:nvPr/>
        </p:nvPicPr>
        <p:blipFill>
          <a:blip r:embed="rId4"/>
          <a:stretch>
            <a:fillRect/>
          </a:stretch>
        </p:blipFill>
        <p:spPr>
          <a:xfrm>
            <a:off x="6520668" y="1690688"/>
            <a:ext cx="4648199" cy="3923519"/>
          </a:xfrm>
          <a:prstGeom prst="rect">
            <a:avLst/>
          </a:prstGeom>
        </p:spPr>
      </p:pic>
      <p:pic>
        <p:nvPicPr>
          <p:cNvPr id="7" name="Picture 6">
            <a:extLst>
              <a:ext uri="{FF2B5EF4-FFF2-40B4-BE49-F238E27FC236}">
                <a16:creationId xmlns:a16="http://schemas.microsoft.com/office/drawing/2014/main" id="{034EE9B2-6C9E-49D7-93FE-B7D0FA21A74B}"/>
              </a:ext>
            </a:extLst>
          </p:cNvPr>
          <p:cNvPicPr>
            <a:picLocks noChangeAspect="1"/>
          </p:cNvPicPr>
          <p:nvPr/>
        </p:nvPicPr>
        <p:blipFill>
          <a:blip r:embed="rId5"/>
          <a:stretch>
            <a:fillRect/>
          </a:stretch>
        </p:blipFill>
        <p:spPr>
          <a:xfrm>
            <a:off x="7099442" y="1123086"/>
            <a:ext cx="3456184" cy="4953864"/>
          </a:xfrm>
          <a:prstGeom prst="rect">
            <a:avLst/>
          </a:prstGeom>
        </p:spPr>
      </p:pic>
    </p:spTree>
    <p:extLst>
      <p:ext uri="{BB962C8B-B14F-4D97-AF65-F5344CB8AC3E}">
        <p14:creationId xmlns:p14="http://schemas.microsoft.com/office/powerpoint/2010/main" val="259661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65B54B-4035-4159-85F6-29D14F3C9592}"/>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D8F6374-9EA7-4BF5-A71B-855869412489}"/>
              </a:ext>
            </a:extLst>
          </p:cNvPr>
          <p:cNvSpPr>
            <a:spLocks noGrp="1"/>
          </p:cNvSpPr>
          <p:nvPr>
            <p:ph type="title"/>
          </p:nvPr>
        </p:nvSpPr>
        <p:spPr>
          <a:solidFill>
            <a:schemeClr val="bg1"/>
          </a:solidFill>
          <a:ln>
            <a:solidFill>
              <a:schemeClr val="tx1"/>
            </a:solidFill>
          </a:ln>
        </p:spPr>
        <p:txBody>
          <a:bodyPr/>
          <a:lstStyle/>
          <a:p>
            <a:pPr algn="ctr"/>
            <a:r>
              <a:rPr lang="en-US" dirty="0"/>
              <a:t>Holding ration</a:t>
            </a:r>
          </a:p>
        </p:txBody>
      </p:sp>
      <p:sp>
        <p:nvSpPr>
          <p:cNvPr id="4" name="Content Placeholder 2">
            <a:extLst>
              <a:ext uri="{FF2B5EF4-FFF2-40B4-BE49-F238E27FC236}">
                <a16:creationId xmlns:a16="http://schemas.microsoft.com/office/drawing/2014/main" id="{DE506E70-0573-452D-8732-0148E5826F1D}"/>
              </a:ext>
            </a:extLst>
          </p:cNvPr>
          <p:cNvSpPr>
            <a:spLocks noGrp="1"/>
          </p:cNvSpPr>
          <p:nvPr>
            <p:ph idx="1"/>
          </p:nvPr>
        </p:nvSpPr>
        <p:spPr>
          <a:xfrm>
            <a:off x="838200" y="1825625"/>
            <a:ext cx="4648200" cy="4251325"/>
          </a:xfrm>
          <a:solidFill>
            <a:schemeClr val="bg1"/>
          </a:solidFill>
          <a:ln>
            <a:solidFill>
              <a:schemeClr val="tx1"/>
            </a:solidFill>
          </a:ln>
        </p:spPr>
        <p:txBody>
          <a:bodyPr/>
          <a:lstStyle/>
          <a:p>
            <a:r>
              <a:rPr lang="en-US" dirty="0"/>
              <a:t>Used to maintain a steer in its current body condition</a:t>
            </a:r>
          </a:p>
          <a:p>
            <a:r>
              <a:rPr lang="en-US" dirty="0"/>
              <a:t>In a perfect world you won’t have to use it </a:t>
            </a:r>
          </a:p>
          <a:p>
            <a:endParaRPr lang="en-US" dirty="0"/>
          </a:p>
        </p:txBody>
      </p:sp>
      <p:pic>
        <p:nvPicPr>
          <p:cNvPr id="1026" name="Picture 2" descr="Purina Honor Show Chow Full Control | Purina Animal Nutrition | NRS">
            <a:extLst>
              <a:ext uri="{FF2B5EF4-FFF2-40B4-BE49-F238E27FC236}">
                <a16:creationId xmlns:a16="http://schemas.microsoft.com/office/drawing/2014/main" id="{042682EB-228C-43D7-AA14-7E8F1A348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176" y="1969741"/>
            <a:ext cx="3899131" cy="389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099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65B54B-4035-4159-85F6-29D14F3C9592}"/>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D8F6374-9EA7-4BF5-A71B-855869412489}"/>
              </a:ext>
            </a:extLst>
          </p:cNvPr>
          <p:cNvSpPr>
            <a:spLocks noGrp="1"/>
          </p:cNvSpPr>
          <p:nvPr>
            <p:ph type="title"/>
          </p:nvPr>
        </p:nvSpPr>
        <p:spPr>
          <a:solidFill>
            <a:schemeClr val="bg1"/>
          </a:solidFill>
          <a:ln>
            <a:solidFill>
              <a:schemeClr val="tx1"/>
            </a:solidFill>
          </a:ln>
        </p:spPr>
        <p:txBody>
          <a:bodyPr/>
          <a:lstStyle/>
          <a:p>
            <a:pPr algn="ctr"/>
            <a:r>
              <a:rPr lang="en-US" dirty="0"/>
              <a:t>Making your own ration</a:t>
            </a:r>
          </a:p>
        </p:txBody>
      </p:sp>
      <p:sp>
        <p:nvSpPr>
          <p:cNvPr id="4" name="Content Placeholder 2">
            <a:extLst>
              <a:ext uri="{FF2B5EF4-FFF2-40B4-BE49-F238E27FC236}">
                <a16:creationId xmlns:a16="http://schemas.microsoft.com/office/drawing/2014/main" id="{DE506E70-0573-452D-8732-0148E5826F1D}"/>
              </a:ext>
            </a:extLst>
          </p:cNvPr>
          <p:cNvSpPr>
            <a:spLocks noGrp="1"/>
          </p:cNvSpPr>
          <p:nvPr>
            <p:ph idx="1"/>
          </p:nvPr>
        </p:nvSpPr>
        <p:spPr>
          <a:xfrm>
            <a:off x="838200" y="1825625"/>
            <a:ext cx="4648200" cy="4251325"/>
          </a:xfrm>
          <a:solidFill>
            <a:schemeClr val="bg1"/>
          </a:solidFill>
          <a:ln>
            <a:solidFill>
              <a:schemeClr val="tx1"/>
            </a:solidFill>
          </a:ln>
        </p:spPr>
        <p:txBody>
          <a:bodyPr/>
          <a:lstStyle/>
          <a:p>
            <a:r>
              <a:rPr lang="en-US" dirty="0"/>
              <a:t>Used if you have access to your own grains or if you don’t want to purchase a lot of show feed</a:t>
            </a:r>
          </a:p>
          <a:p>
            <a:r>
              <a:rPr lang="en-US" dirty="0"/>
              <a:t>Concentrate for custom mixing show cattle feeds</a:t>
            </a:r>
          </a:p>
          <a:p>
            <a:endParaRPr lang="en-US" dirty="0"/>
          </a:p>
        </p:txBody>
      </p:sp>
      <p:pic>
        <p:nvPicPr>
          <p:cNvPr id="1026" name="Picture 2" descr="Purina Honor Show Chow Full Control | Purina Animal Nutrition | NRS">
            <a:extLst>
              <a:ext uri="{FF2B5EF4-FFF2-40B4-BE49-F238E27FC236}">
                <a16:creationId xmlns:a16="http://schemas.microsoft.com/office/drawing/2014/main" id="{042682EB-228C-43D7-AA14-7E8F1A348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176" y="1969741"/>
            <a:ext cx="3899131" cy="389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567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768B3-3F34-4211-9543-6C6B47E92C32}"/>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D0D8245-04A7-412A-9A97-712A6B23F88A}"/>
              </a:ext>
            </a:extLst>
          </p:cNvPr>
          <p:cNvSpPr>
            <a:spLocks noGrp="1"/>
          </p:cNvSpPr>
          <p:nvPr>
            <p:ph type="title"/>
          </p:nvPr>
        </p:nvSpPr>
        <p:spPr>
          <a:solidFill>
            <a:schemeClr val="bg1"/>
          </a:solidFill>
          <a:ln>
            <a:solidFill>
              <a:schemeClr val="tx1"/>
            </a:solidFill>
          </a:ln>
        </p:spPr>
        <p:txBody>
          <a:bodyPr/>
          <a:lstStyle/>
          <a:p>
            <a:pPr algn="ctr"/>
            <a:r>
              <a:rPr lang="en-US" dirty="0"/>
              <a:t>Supplements, rib shape</a:t>
            </a:r>
          </a:p>
        </p:txBody>
      </p:sp>
      <p:sp>
        <p:nvSpPr>
          <p:cNvPr id="3" name="Content Placeholder 2">
            <a:extLst>
              <a:ext uri="{FF2B5EF4-FFF2-40B4-BE49-F238E27FC236}">
                <a16:creationId xmlns:a16="http://schemas.microsoft.com/office/drawing/2014/main" id="{B530F2A3-6036-4250-A2B2-E7C190F19C84}"/>
              </a:ext>
            </a:extLst>
          </p:cNvPr>
          <p:cNvSpPr>
            <a:spLocks noGrp="1"/>
          </p:cNvSpPr>
          <p:nvPr>
            <p:ph idx="1"/>
          </p:nvPr>
        </p:nvSpPr>
        <p:spPr>
          <a:solidFill>
            <a:schemeClr val="bg1"/>
          </a:solidFill>
          <a:ln>
            <a:solidFill>
              <a:schemeClr val="tx1"/>
            </a:solidFill>
          </a:ln>
        </p:spPr>
        <p:txBody>
          <a:bodyPr/>
          <a:lstStyle/>
          <a:p>
            <a:r>
              <a:rPr lang="en-US" dirty="0">
                <a:solidFill>
                  <a:schemeClr val="bg1"/>
                </a:solidFill>
              </a:rPr>
              <a:t>.</a:t>
            </a:r>
          </a:p>
        </p:txBody>
      </p:sp>
      <p:pic>
        <p:nvPicPr>
          <p:cNvPr id="6" name="Picture 5">
            <a:extLst>
              <a:ext uri="{FF2B5EF4-FFF2-40B4-BE49-F238E27FC236}">
                <a16:creationId xmlns:a16="http://schemas.microsoft.com/office/drawing/2014/main" id="{F3A2B6D9-A082-42AE-9C9D-6EC39C60AFF3}"/>
              </a:ext>
            </a:extLst>
          </p:cNvPr>
          <p:cNvPicPr>
            <a:picLocks noChangeAspect="1"/>
          </p:cNvPicPr>
          <p:nvPr/>
        </p:nvPicPr>
        <p:blipFill>
          <a:blip r:embed="rId4"/>
          <a:stretch>
            <a:fillRect/>
          </a:stretch>
        </p:blipFill>
        <p:spPr>
          <a:xfrm>
            <a:off x="1274370" y="2727307"/>
            <a:ext cx="3061325" cy="3061325"/>
          </a:xfrm>
          <a:prstGeom prst="rect">
            <a:avLst/>
          </a:prstGeom>
        </p:spPr>
      </p:pic>
      <p:pic>
        <p:nvPicPr>
          <p:cNvPr id="8" name="Picture 7">
            <a:extLst>
              <a:ext uri="{FF2B5EF4-FFF2-40B4-BE49-F238E27FC236}">
                <a16:creationId xmlns:a16="http://schemas.microsoft.com/office/drawing/2014/main" id="{7E496F41-FF8C-49F7-BA19-172DB5694679}"/>
              </a:ext>
            </a:extLst>
          </p:cNvPr>
          <p:cNvPicPr>
            <a:picLocks noChangeAspect="1"/>
          </p:cNvPicPr>
          <p:nvPr/>
        </p:nvPicPr>
        <p:blipFill>
          <a:blip r:embed="rId5"/>
          <a:stretch>
            <a:fillRect/>
          </a:stretch>
        </p:blipFill>
        <p:spPr>
          <a:xfrm>
            <a:off x="5173895" y="2727307"/>
            <a:ext cx="2202792" cy="3168722"/>
          </a:xfrm>
          <a:prstGeom prst="rect">
            <a:avLst/>
          </a:prstGeom>
        </p:spPr>
      </p:pic>
      <p:pic>
        <p:nvPicPr>
          <p:cNvPr id="9" name="Picture 8">
            <a:extLst>
              <a:ext uri="{FF2B5EF4-FFF2-40B4-BE49-F238E27FC236}">
                <a16:creationId xmlns:a16="http://schemas.microsoft.com/office/drawing/2014/main" id="{C26A4212-DFFE-44D1-BF30-32FE42F698A0}"/>
              </a:ext>
            </a:extLst>
          </p:cNvPr>
          <p:cNvPicPr>
            <a:picLocks noChangeAspect="1"/>
          </p:cNvPicPr>
          <p:nvPr/>
        </p:nvPicPr>
        <p:blipFill>
          <a:blip r:embed="rId6"/>
          <a:stretch>
            <a:fillRect/>
          </a:stretch>
        </p:blipFill>
        <p:spPr>
          <a:xfrm>
            <a:off x="8833209" y="2982186"/>
            <a:ext cx="1959794" cy="2658964"/>
          </a:xfrm>
          <a:prstGeom prst="rect">
            <a:avLst/>
          </a:prstGeom>
        </p:spPr>
      </p:pic>
    </p:spTree>
    <p:extLst>
      <p:ext uri="{BB962C8B-B14F-4D97-AF65-F5344CB8AC3E}">
        <p14:creationId xmlns:p14="http://schemas.microsoft.com/office/powerpoint/2010/main" val="4270553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4C0FE-39E2-429D-A679-814E6D5EB575}"/>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EB37F8A-0108-4BAD-A003-E3161B12C58D}"/>
              </a:ext>
            </a:extLst>
          </p:cNvPr>
          <p:cNvSpPr>
            <a:spLocks noGrp="1"/>
          </p:cNvSpPr>
          <p:nvPr>
            <p:ph type="title"/>
          </p:nvPr>
        </p:nvSpPr>
        <p:spPr>
          <a:solidFill>
            <a:schemeClr val="bg1"/>
          </a:solidFill>
          <a:ln>
            <a:solidFill>
              <a:schemeClr val="tx1"/>
            </a:solidFill>
          </a:ln>
        </p:spPr>
        <p:txBody>
          <a:bodyPr/>
          <a:lstStyle/>
          <a:p>
            <a:pPr algn="ctr"/>
            <a:r>
              <a:rPr lang="en-US" dirty="0"/>
              <a:t>More supplements</a:t>
            </a:r>
          </a:p>
        </p:txBody>
      </p:sp>
      <p:pic>
        <p:nvPicPr>
          <p:cNvPr id="5" name="Content Placeholder 4">
            <a:extLst>
              <a:ext uri="{FF2B5EF4-FFF2-40B4-BE49-F238E27FC236}">
                <a16:creationId xmlns:a16="http://schemas.microsoft.com/office/drawing/2014/main" id="{F581DCD3-B2FA-4D27-B2A9-07B1FFCB59BF}"/>
              </a:ext>
            </a:extLst>
          </p:cNvPr>
          <p:cNvPicPr>
            <a:picLocks noGrp="1" noChangeAspect="1"/>
          </p:cNvPicPr>
          <p:nvPr>
            <p:ph idx="1"/>
          </p:nvPr>
        </p:nvPicPr>
        <p:blipFill>
          <a:blip r:embed="rId4"/>
          <a:stretch>
            <a:fillRect/>
          </a:stretch>
        </p:blipFill>
        <p:spPr>
          <a:xfrm>
            <a:off x="1811676" y="1770312"/>
            <a:ext cx="8568647" cy="5008063"/>
          </a:xfrm>
          <a:prstGeom prst="rect">
            <a:avLst/>
          </a:prstGeom>
        </p:spPr>
      </p:pic>
    </p:spTree>
    <p:extLst>
      <p:ext uri="{BB962C8B-B14F-4D97-AF65-F5344CB8AC3E}">
        <p14:creationId xmlns:p14="http://schemas.microsoft.com/office/powerpoint/2010/main" val="2939538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8B641-C804-4EE7-869B-92B1CF273C9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EDBD742E-5240-48F7-8284-F18D25E49A80}"/>
              </a:ext>
            </a:extLst>
          </p:cNvPr>
          <p:cNvSpPr>
            <a:spLocks noGrp="1"/>
          </p:cNvSpPr>
          <p:nvPr>
            <p:ph type="title"/>
          </p:nvPr>
        </p:nvSpPr>
        <p:spPr>
          <a:solidFill>
            <a:schemeClr val="bg1"/>
          </a:solidFill>
          <a:ln>
            <a:solidFill>
              <a:schemeClr val="tx1"/>
            </a:solidFill>
          </a:ln>
        </p:spPr>
        <p:txBody>
          <a:bodyPr/>
          <a:lstStyle/>
          <a:p>
            <a:pPr algn="ctr"/>
            <a:r>
              <a:rPr lang="en-US" dirty="0"/>
              <a:t>Beta Agonist feeding</a:t>
            </a:r>
          </a:p>
        </p:txBody>
      </p:sp>
      <p:pic>
        <p:nvPicPr>
          <p:cNvPr id="4" name="Content Placeholder 3">
            <a:extLst>
              <a:ext uri="{FF2B5EF4-FFF2-40B4-BE49-F238E27FC236}">
                <a16:creationId xmlns:a16="http://schemas.microsoft.com/office/drawing/2014/main" id="{2FFE90A7-D980-4634-877D-1D548EF51608}"/>
              </a:ext>
            </a:extLst>
          </p:cNvPr>
          <p:cNvPicPr>
            <a:picLocks noGrp="1" noChangeAspect="1"/>
          </p:cNvPicPr>
          <p:nvPr>
            <p:ph idx="1"/>
          </p:nvPr>
        </p:nvPicPr>
        <p:blipFill>
          <a:blip r:embed="rId3"/>
          <a:stretch>
            <a:fillRect/>
          </a:stretch>
        </p:blipFill>
        <p:spPr>
          <a:xfrm>
            <a:off x="8147407" y="2258922"/>
            <a:ext cx="2827320" cy="3606276"/>
          </a:xfrm>
          <a:prstGeom prst="rect">
            <a:avLst/>
          </a:prstGeom>
        </p:spPr>
      </p:pic>
      <p:sp>
        <p:nvSpPr>
          <p:cNvPr id="6" name="Content Placeholder 2">
            <a:extLst>
              <a:ext uri="{FF2B5EF4-FFF2-40B4-BE49-F238E27FC236}">
                <a16:creationId xmlns:a16="http://schemas.microsoft.com/office/drawing/2014/main" id="{08A0AEC2-CBB5-47EB-AAA8-0BC736268935}"/>
              </a:ext>
            </a:extLst>
          </p:cNvPr>
          <p:cNvSpPr txBox="1">
            <a:spLocks/>
          </p:cNvSpPr>
          <p:nvPr/>
        </p:nvSpPr>
        <p:spPr>
          <a:xfrm>
            <a:off x="838200" y="1825625"/>
            <a:ext cx="4648200" cy="4251325"/>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MAKE SURE YOUR SHOW ALLOWS YOU TO FEED THIS</a:t>
            </a:r>
          </a:p>
          <a:p>
            <a:r>
              <a:rPr lang="en-US" dirty="0"/>
              <a:t>Follow the feeding instructions exactly, this is not something you mess with</a:t>
            </a:r>
          </a:p>
          <a:p>
            <a:r>
              <a:rPr lang="en-US" dirty="0"/>
              <a:t>Pay attention to when you start feeding and stop feeding </a:t>
            </a:r>
          </a:p>
        </p:txBody>
      </p:sp>
    </p:spTree>
    <p:extLst>
      <p:ext uri="{BB962C8B-B14F-4D97-AF65-F5344CB8AC3E}">
        <p14:creationId xmlns:p14="http://schemas.microsoft.com/office/powerpoint/2010/main" val="2046719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39A5E-A36B-4338-913C-6FB35BC6586E}"/>
              </a:ext>
            </a:extLst>
          </p:cNvPr>
          <p:cNvPicPr>
            <a:picLocks noChangeAspect="1"/>
          </p:cNvPicPr>
          <p:nvPr/>
        </p:nvPicPr>
        <p:blipFill>
          <a:blip r:embed="rId2"/>
          <a:stretch>
            <a:fillRect/>
          </a:stretch>
        </p:blipFill>
        <p:spPr>
          <a:xfrm>
            <a:off x="0" y="0"/>
            <a:ext cx="12192000" cy="6857999"/>
          </a:xfrm>
          <a:prstGeom prst="rect">
            <a:avLst/>
          </a:prstGeom>
          <a:solidFill>
            <a:schemeClr val="bg1"/>
          </a:solidFill>
          <a:ln>
            <a:solidFill>
              <a:schemeClr val="tx1"/>
            </a:solidFill>
          </a:ln>
        </p:spPr>
      </p:pic>
      <p:sp>
        <p:nvSpPr>
          <p:cNvPr id="2" name="Title 1">
            <a:extLst>
              <a:ext uri="{FF2B5EF4-FFF2-40B4-BE49-F238E27FC236}">
                <a16:creationId xmlns:a16="http://schemas.microsoft.com/office/drawing/2014/main" id="{8F12ACC1-01BE-470D-9FF0-FA3F10541B65}"/>
              </a:ext>
            </a:extLst>
          </p:cNvPr>
          <p:cNvSpPr>
            <a:spLocks noGrp="1"/>
          </p:cNvSpPr>
          <p:nvPr>
            <p:ph type="title"/>
          </p:nvPr>
        </p:nvSpPr>
        <p:spPr>
          <a:solidFill>
            <a:schemeClr val="bg1"/>
          </a:solidFill>
          <a:ln>
            <a:solidFill>
              <a:schemeClr val="tx1"/>
            </a:solidFill>
          </a:ln>
        </p:spPr>
        <p:txBody>
          <a:bodyPr>
            <a:normAutofit/>
          </a:bodyPr>
          <a:lstStyle/>
          <a:p>
            <a:pPr algn="ctr"/>
            <a:r>
              <a:rPr lang="en-US" dirty="0"/>
              <a:t>Thank you! Questions?</a:t>
            </a:r>
            <a:br>
              <a:rPr lang="en-US" dirty="0"/>
            </a:br>
            <a:r>
              <a:rPr lang="en-US" sz="2400" dirty="0"/>
              <a:t>Ty Davis</a:t>
            </a:r>
            <a:br>
              <a:rPr lang="en-US" sz="1800" dirty="0"/>
            </a:br>
            <a:r>
              <a:rPr lang="en-US" sz="1800" dirty="0"/>
              <a:t>tdavis1@landolakes.com</a:t>
            </a:r>
            <a:endParaRPr lang="en-US" dirty="0"/>
          </a:p>
        </p:txBody>
      </p:sp>
    </p:spTree>
    <p:extLst>
      <p:ext uri="{BB962C8B-B14F-4D97-AF65-F5344CB8AC3E}">
        <p14:creationId xmlns:p14="http://schemas.microsoft.com/office/powerpoint/2010/main" val="239688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F772-0AAC-4C5A-B4AB-9A31B3D9BAE2}"/>
              </a:ext>
            </a:extLst>
          </p:cNvPr>
          <p:cNvSpPr>
            <a:spLocks noGrp="1"/>
          </p:cNvSpPr>
          <p:nvPr>
            <p:ph idx="1"/>
          </p:nvPr>
        </p:nvSpPr>
        <p:spPr>
          <a:xfrm>
            <a:off x="838200" y="964735"/>
            <a:ext cx="10515600" cy="4572000"/>
          </a:xfrm>
        </p:spPr>
        <p:txBody>
          <a:bodyPr>
            <a:normAutofit/>
          </a:bodyPr>
          <a:lstStyle/>
          <a:p>
            <a:r>
              <a:rPr lang="en-US" dirty="0"/>
              <a:t>Fundamental nutrient requirements of beef cattle</a:t>
            </a:r>
          </a:p>
          <a:p>
            <a:endParaRPr lang="en-US" dirty="0"/>
          </a:p>
          <a:p>
            <a:r>
              <a:rPr lang="en-US" dirty="0"/>
              <a:t>The basics of feed tags and nutrient analyses </a:t>
            </a:r>
          </a:p>
          <a:p>
            <a:endParaRPr lang="en-US" dirty="0"/>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
        <p:nvSpPr>
          <p:cNvPr id="9" name="TextBox 8">
            <a:extLst>
              <a:ext uri="{FF2B5EF4-FFF2-40B4-BE49-F238E27FC236}">
                <a16:creationId xmlns:a16="http://schemas.microsoft.com/office/drawing/2014/main" id="{56BD5E87-7EC9-4FFA-BDC2-97C764727ADC}"/>
              </a:ext>
            </a:extLst>
          </p:cNvPr>
          <p:cNvSpPr txBox="1"/>
          <p:nvPr/>
        </p:nvSpPr>
        <p:spPr>
          <a:xfrm>
            <a:off x="0" y="0"/>
            <a:ext cx="12192000" cy="369332"/>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r>
              <a:rPr lang="en-US" dirty="0">
                <a:solidFill>
                  <a:schemeClr val="bg1"/>
                </a:solidFill>
                <a:latin typeface="+mn-lt"/>
              </a:rPr>
              <a:t>Overview:</a:t>
            </a:r>
            <a:endParaRPr lang="en-US" i="1"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182106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F772-0AAC-4C5A-B4AB-9A31B3D9BAE2}"/>
              </a:ext>
            </a:extLst>
          </p:cNvPr>
          <p:cNvSpPr>
            <a:spLocks noGrp="1"/>
          </p:cNvSpPr>
          <p:nvPr>
            <p:ph idx="1"/>
          </p:nvPr>
        </p:nvSpPr>
        <p:spPr>
          <a:xfrm>
            <a:off x="838200" y="964735"/>
            <a:ext cx="10515600" cy="4572000"/>
          </a:xfrm>
        </p:spPr>
        <p:txBody>
          <a:bodyPr>
            <a:normAutofit/>
          </a:bodyPr>
          <a:lstStyle/>
          <a:p>
            <a:r>
              <a:rPr lang="en-US" dirty="0"/>
              <a:t>Fundamental nutrient requirements of beef cattle</a:t>
            </a:r>
          </a:p>
          <a:p>
            <a:endParaRPr lang="en-US" dirty="0"/>
          </a:p>
          <a:p>
            <a:r>
              <a:rPr lang="en-US" dirty="0"/>
              <a:t>The basics of feed tags and nutrient analyses </a:t>
            </a:r>
          </a:p>
          <a:p>
            <a:endParaRPr lang="en-US" dirty="0"/>
          </a:p>
          <a:p>
            <a:r>
              <a:rPr lang="en-US" dirty="0"/>
              <a:t>General guidelines for diet formulation </a:t>
            </a:r>
          </a:p>
          <a:p>
            <a:endParaRPr lang="en-US" dirty="0"/>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
        <p:nvSpPr>
          <p:cNvPr id="9" name="TextBox 8">
            <a:extLst>
              <a:ext uri="{FF2B5EF4-FFF2-40B4-BE49-F238E27FC236}">
                <a16:creationId xmlns:a16="http://schemas.microsoft.com/office/drawing/2014/main" id="{56BD5E87-7EC9-4FFA-BDC2-97C764727ADC}"/>
              </a:ext>
            </a:extLst>
          </p:cNvPr>
          <p:cNvSpPr txBox="1"/>
          <p:nvPr/>
        </p:nvSpPr>
        <p:spPr>
          <a:xfrm>
            <a:off x="0" y="0"/>
            <a:ext cx="12192000" cy="369332"/>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r>
              <a:rPr lang="en-US" dirty="0">
                <a:solidFill>
                  <a:schemeClr val="bg1"/>
                </a:solidFill>
                <a:latin typeface="+mn-lt"/>
              </a:rPr>
              <a:t>Overview:</a:t>
            </a:r>
            <a:endParaRPr lang="en-US" i="1"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291613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F772-0AAC-4C5A-B4AB-9A31B3D9BAE2}"/>
              </a:ext>
            </a:extLst>
          </p:cNvPr>
          <p:cNvSpPr>
            <a:spLocks noGrp="1"/>
          </p:cNvSpPr>
          <p:nvPr>
            <p:ph idx="1"/>
          </p:nvPr>
        </p:nvSpPr>
        <p:spPr>
          <a:xfrm>
            <a:off x="838200" y="964735"/>
            <a:ext cx="10515600" cy="4572000"/>
          </a:xfrm>
        </p:spPr>
        <p:txBody>
          <a:bodyPr>
            <a:normAutofit/>
          </a:bodyPr>
          <a:lstStyle/>
          <a:p>
            <a:r>
              <a:rPr lang="en-US" dirty="0"/>
              <a:t>Fundamental nutrient requirements of beef cattle</a:t>
            </a:r>
          </a:p>
          <a:p>
            <a:endParaRPr lang="en-US" dirty="0"/>
          </a:p>
          <a:p>
            <a:r>
              <a:rPr lang="en-US" dirty="0"/>
              <a:t>The basics of feed tags and nutrient analyses </a:t>
            </a:r>
          </a:p>
          <a:p>
            <a:endParaRPr lang="en-US" dirty="0"/>
          </a:p>
          <a:p>
            <a:r>
              <a:rPr lang="en-US" dirty="0"/>
              <a:t>General guidelines for diet formulation </a:t>
            </a:r>
          </a:p>
          <a:p>
            <a:endParaRPr lang="en-US" dirty="0"/>
          </a:p>
          <a:p>
            <a:r>
              <a:rPr lang="en-US" dirty="0"/>
              <a:t>How to transition to the next ration </a:t>
            </a:r>
          </a:p>
          <a:p>
            <a:endParaRPr lang="en-US" dirty="0"/>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
        <p:nvSpPr>
          <p:cNvPr id="9" name="TextBox 8">
            <a:extLst>
              <a:ext uri="{FF2B5EF4-FFF2-40B4-BE49-F238E27FC236}">
                <a16:creationId xmlns:a16="http://schemas.microsoft.com/office/drawing/2014/main" id="{56BD5E87-7EC9-4FFA-BDC2-97C764727ADC}"/>
              </a:ext>
            </a:extLst>
          </p:cNvPr>
          <p:cNvSpPr txBox="1"/>
          <p:nvPr/>
        </p:nvSpPr>
        <p:spPr>
          <a:xfrm>
            <a:off x="0" y="0"/>
            <a:ext cx="12192000" cy="369332"/>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r>
              <a:rPr lang="en-US" dirty="0">
                <a:solidFill>
                  <a:schemeClr val="bg1"/>
                </a:solidFill>
                <a:latin typeface="+mn-lt"/>
              </a:rPr>
              <a:t>Overview:</a:t>
            </a:r>
            <a:endParaRPr lang="en-US" i="1"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151858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F772-0AAC-4C5A-B4AB-9A31B3D9BAE2}"/>
              </a:ext>
            </a:extLst>
          </p:cNvPr>
          <p:cNvSpPr>
            <a:spLocks noGrp="1"/>
          </p:cNvSpPr>
          <p:nvPr>
            <p:ph idx="1"/>
          </p:nvPr>
        </p:nvSpPr>
        <p:spPr>
          <a:xfrm>
            <a:off x="838200" y="964735"/>
            <a:ext cx="10515600" cy="4572000"/>
          </a:xfrm>
        </p:spPr>
        <p:txBody>
          <a:bodyPr>
            <a:normAutofit/>
          </a:bodyPr>
          <a:lstStyle/>
          <a:p>
            <a:r>
              <a:rPr lang="en-US" dirty="0"/>
              <a:t>Fundamental nutrient requirements of beef cattle</a:t>
            </a:r>
          </a:p>
          <a:p>
            <a:endParaRPr lang="en-US" dirty="0"/>
          </a:p>
          <a:p>
            <a:r>
              <a:rPr lang="en-US" dirty="0"/>
              <a:t>The basics of feed tags and nutrient analyses </a:t>
            </a:r>
          </a:p>
          <a:p>
            <a:endParaRPr lang="en-US" dirty="0"/>
          </a:p>
          <a:p>
            <a:r>
              <a:rPr lang="en-US" dirty="0"/>
              <a:t>General guidelines for diet formulation </a:t>
            </a:r>
          </a:p>
          <a:p>
            <a:endParaRPr lang="en-US" dirty="0"/>
          </a:p>
          <a:p>
            <a:r>
              <a:rPr lang="en-US" dirty="0"/>
              <a:t>How to transition to the next ration </a:t>
            </a:r>
          </a:p>
          <a:p>
            <a:endParaRPr lang="en-US" dirty="0"/>
          </a:p>
          <a:p>
            <a:r>
              <a:rPr lang="en-US" dirty="0"/>
              <a:t>Managing weight gain </a:t>
            </a:r>
          </a:p>
          <a:p>
            <a:endParaRPr lang="en-US" dirty="0"/>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
        <p:nvSpPr>
          <p:cNvPr id="9" name="TextBox 8">
            <a:extLst>
              <a:ext uri="{FF2B5EF4-FFF2-40B4-BE49-F238E27FC236}">
                <a16:creationId xmlns:a16="http://schemas.microsoft.com/office/drawing/2014/main" id="{56BD5E87-7EC9-4FFA-BDC2-97C764727ADC}"/>
              </a:ext>
            </a:extLst>
          </p:cNvPr>
          <p:cNvSpPr txBox="1"/>
          <p:nvPr/>
        </p:nvSpPr>
        <p:spPr>
          <a:xfrm>
            <a:off x="0" y="0"/>
            <a:ext cx="12192000" cy="369332"/>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r>
              <a:rPr lang="en-US" dirty="0">
                <a:solidFill>
                  <a:schemeClr val="bg1"/>
                </a:solidFill>
                <a:latin typeface="+mn-lt"/>
              </a:rPr>
              <a:t>Overview:</a:t>
            </a:r>
            <a:endParaRPr lang="en-US" i="1"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21211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F772-0AAC-4C5A-B4AB-9A31B3D9BAE2}"/>
              </a:ext>
            </a:extLst>
          </p:cNvPr>
          <p:cNvSpPr>
            <a:spLocks noGrp="1"/>
          </p:cNvSpPr>
          <p:nvPr>
            <p:ph idx="1"/>
          </p:nvPr>
        </p:nvSpPr>
        <p:spPr>
          <a:xfrm>
            <a:off x="838200" y="964735"/>
            <a:ext cx="10515600" cy="4572000"/>
          </a:xfrm>
        </p:spPr>
        <p:txBody>
          <a:bodyPr>
            <a:normAutofit fontScale="92500" lnSpcReduction="20000"/>
          </a:bodyPr>
          <a:lstStyle/>
          <a:p>
            <a:r>
              <a:rPr lang="en-US" dirty="0"/>
              <a:t>Fundamental nutrient requirements of beef cattle</a:t>
            </a:r>
          </a:p>
          <a:p>
            <a:endParaRPr lang="en-US" dirty="0"/>
          </a:p>
          <a:p>
            <a:r>
              <a:rPr lang="en-US" dirty="0"/>
              <a:t>The basics of feed tags and nutrient analyses </a:t>
            </a:r>
          </a:p>
          <a:p>
            <a:endParaRPr lang="en-US" dirty="0"/>
          </a:p>
          <a:p>
            <a:r>
              <a:rPr lang="en-US" dirty="0"/>
              <a:t>General guidelines for diet formulation </a:t>
            </a:r>
          </a:p>
          <a:p>
            <a:endParaRPr lang="en-US" dirty="0"/>
          </a:p>
          <a:p>
            <a:r>
              <a:rPr lang="en-US" dirty="0"/>
              <a:t>How to transition to the next ration </a:t>
            </a:r>
          </a:p>
          <a:p>
            <a:endParaRPr lang="en-US" dirty="0"/>
          </a:p>
          <a:p>
            <a:r>
              <a:rPr lang="en-US" dirty="0"/>
              <a:t>Managing weight gain </a:t>
            </a:r>
          </a:p>
          <a:p>
            <a:endParaRPr lang="en-US" dirty="0"/>
          </a:p>
          <a:p>
            <a:r>
              <a:rPr lang="en-US" dirty="0"/>
              <a:t>Feed storage and delivery</a:t>
            </a:r>
          </a:p>
        </p:txBody>
      </p:sp>
      <p:sp>
        <p:nvSpPr>
          <p:cNvPr id="6" name="TextBox 5">
            <a:extLst>
              <a:ext uri="{FF2B5EF4-FFF2-40B4-BE49-F238E27FC236}">
                <a16:creationId xmlns:a16="http://schemas.microsoft.com/office/drawing/2014/main" id="{00C75CC0-7CFD-4B90-8C79-3104D0B5C25B}"/>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
        <p:nvSpPr>
          <p:cNvPr id="9" name="TextBox 8">
            <a:extLst>
              <a:ext uri="{FF2B5EF4-FFF2-40B4-BE49-F238E27FC236}">
                <a16:creationId xmlns:a16="http://schemas.microsoft.com/office/drawing/2014/main" id="{56BD5E87-7EC9-4FFA-BDC2-97C764727ADC}"/>
              </a:ext>
            </a:extLst>
          </p:cNvPr>
          <p:cNvSpPr txBox="1"/>
          <p:nvPr/>
        </p:nvSpPr>
        <p:spPr>
          <a:xfrm>
            <a:off x="0" y="0"/>
            <a:ext cx="12192000" cy="369332"/>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r>
              <a:rPr lang="en-US" dirty="0">
                <a:solidFill>
                  <a:schemeClr val="bg1"/>
                </a:solidFill>
                <a:latin typeface="+mn-lt"/>
              </a:rPr>
              <a:t>Overview:</a:t>
            </a:r>
            <a:endParaRPr lang="en-US" i="1"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57079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BBF-5493-469C-A942-8388BF768A07}"/>
              </a:ext>
            </a:extLst>
          </p:cNvPr>
          <p:cNvSpPr>
            <a:spLocks noGrp="1"/>
          </p:cNvSpPr>
          <p:nvPr>
            <p:ph type="title"/>
          </p:nvPr>
        </p:nvSpPr>
        <p:spPr/>
        <p:txBody>
          <a:bodyPr/>
          <a:lstStyle/>
          <a:p>
            <a:r>
              <a:rPr lang="en-US" dirty="0"/>
              <a:t>Nutrient Requirements</a:t>
            </a:r>
          </a:p>
        </p:txBody>
      </p:sp>
      <p:sp>
        <p:nvSpPr>
          <p:cNvPr id="4" name="Content Placeholder 3">
            <a:extLst>
              <a:ext uri="{FF2B5EF4-FFF2-40B4-BE49-F238E27FC236}">
                <a16:creationId xmlns:a16="http://schemas.microsoft.com/office/drawing/2014/main" id="{3AA4C9AA-0DB9-49CC-BCDA-681F8FA01617}"/>
              </a:ext>
            </a:extLst>
          </p:cNvPr>
          <p:cNvSpPr>
            <a:spLocks noGrp="1"/>
          </p:cNvSpPr>
          <p:nvPr>
            <p:ph idx="1"/>
          </p:nvPr>
        </p:nvSpPr>
        <p:spPr/>
        <p:txBody>
          <a:bodyPr/>
          <a:lstStyle/>
          <a:p>
            <a:pPr marL="514350" indent="-514350">
              <a:buFont typeface="+mj-lt"/>
              <a:buAutoNum type="arabicPeriod"/>
            </a:pPr>
            <a:r>
              <a:rPr lang="en-US" dirty="0"/>
              <a:t>Water</a:t>
            </a:r>
          </a:p>
          <a:p>
            <a:pPr marL="514350" indent="-514350">
              <a:buFont typeface="+mj-lt"/>
              <a:buAutoNum type="arabicPeriod"/>
            </a:pPr>
            <a:r>
              <a:rPr lang="en-US" dirty="0"/>
              <a:t>Protein</a:t>
            </a:r>
          </a:p>
          <a:p>
            <a:pPr marL="514350" indent="-514350">
              <a:buFont typeface="+mj-lt"/>
              <a:buAutoNum type="arabicPeriod"/>
            </a:pPr>
            <a:r>
              <a:rPr lang="en-US" dirty="0"/>
              <a:t>Carbohydrates</a:t>
            </a:r>
          </a:p>
          <a:p>
            <a:pPr marL="514350" indent="-514350">
              <a:buFont typeface="+mj-lt"/>
              <a:buAutoNum type="arabicPeriod"/>
            </a:pPr>
            <a:r>
              <a:rPr lang="en-US" dirty="0"/>
              <a:t>Fats</a:t>
            </a:r>
          </a:p>
          <a:p>
            <a:pPr marL="514350" indent="-514350">
              <a:buFont typeface="+mj-lt"/>
              <a:buAutoNum type="arabicPeriod"/>
            </a:pPr>
            <a:r>
              <a:rPr lang="en-US" dirty="0"/>
              <a:t>Minerals </a:t>
            </a:r>
          </a:p>
          <a:p>
            <a:pPr marL="514350" indent="-514350">
              <a:buFont typeface="+mj-lt"/>
              <a:buAutoNum type="arabicPeriod"/>
            </a:pPr>
            <a:r>
              <a:rPr lang="en-US" dirty="0"/>
              <a:t>Vitamins</a:t>
            </a:r>
          </a:p>
        </p:txBody>
      </p:sp>
      <p:sp>
        <p:nvSpPr>
          <p:cNvPr id="6" name="TextBox 5">
            <a:extLst>
              <a:ext uri="{FF2B5EF4-FFF2-40B4-BE49-F238E27FC236}">
                <a16:creationId xmlns:a16="http://schemas.microsoft.com/office/drawing/2014/main" id="{339EEA5C-40FE-40CD-B8FF-1C727EFA32BD}"/>
              </a:ext>
            </a:extLst>
          </p:cNvPr>
          <p:cNvSpPr txBox="1"/>
          <p:nvPr/>
        </p:nvSpPr>
        <p:spPr>
          <a:xfrm>
            <a:off x="0" y="6211669"/>
            <a:ext cx="12192000" cy="646331"/>
          </a:xfrm>
          <a:prstGeom prst="rect">
            <a:avLst/>
          </a:prstGeom>
          <a:solidFill>
            <a:schemeClr val="bg2">
              <a:lumMod val="25000"/>
            </a:schemeClr>
          </a:solidFill>
          <a:ln>
            <a:noFill/>
          </a:ln>
        </p:spPr>
        <p:style>
          <a:lnRef idx="0">
            <a:scrgbClr r="0" g="0" b="0"/>
          </a:lnRef>
          <a:fillRef idx="1002">
            <a:schemeClr val="dk1"/>
          </a:fillRef>
          <a:effectRef idx="0">
            <a:scrgbClr r="0" g="0" b="0"/>
          </a:effectRef>
          <a:fontRef idx="major"/>
        </p:style>
        <p:txBody>
          <a:bodyPr wrap="square" rtlCol="0">
            <a:spAutoFit/>
          </a:bodyPr>
          <a:lstStyle/>
          <a:p>
            <a:endParaRPr lang="en-US" dirty="0"/>
          </a:p>
          <a:p>
            <a:pPr algn="r"/>
            <a:r>
              <a:rPr lang="en-US" i="1" dirty="0">
                <a:solidFill>
                  <a:schemeClr val="bg1"/>
                </a:solidFill>
                <a:latin typeface="Bahnschrift SemiBold SemiConden" panose="020B0502040204020203" pitchFamily="34" charset="0"/>
              </a:rPr>
              <a:t>                            </a:t>
            </a:r>
          </a:p>
        </p:txBody>
      </p:sp>
    </p:spTree>
    <p:extLst>
      <p:ext uri="{BB962C8B-B14F-4D97-AF65-F5344CB8AC3E}">
        <p14:creationId xmlns:p14="http://schemas.microsoft.com/office/powerpoint/2010/main" val="221435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4701</TotalTime>
  <Words>2020</Words>
  <Application>Microsoft Office PowerPoint</Application>
  <PresentationFormat>Widescreen</PresentationFormat>
  <Paragraphs>337</Paragraphs>
  <Slides>37</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Arial</vt:lpstr>
      <vt:lpstr>Bahnschrift SemiBold SemiConden</vt:lpstr>
      <vt:lpstr>Calibri</vt:lpstr>
      <vt:lpstr>Calibri Light</vt:lpstr>
      <vt:lpstr>Office Theme</vt:lpstr>
      <vt:lpstr>Document</vt:lpstr>
      <vt:lpstr>Beef Across Kansas: Nutrition 101</vt:lpstr>
      <vt:lpstr>Overview</vt:lpstr>
      <vt:lpstr>PowerPoint Presentation</vt:lpstr>
      <vt:lpstr>PowerPoint Presentation</vt:lpstr>
      <vt:lpstr>PowerPoint Presentation</vt:lpstr>
      <vt:lpstr>PowerPoint Presentation</vt:lpstr>
      <vt:lpstr>PowerPoint Presentation</vt:lpstr>
      <vt:lpstr>PowerPoint Presentation</vt:lpstr>
      <vt:lpstr>Nutrient Requirements</vt:lpstr>
      <vt:lpstr>PowerPoint Presentation</vt:lpstr>
      <vt:lpstr>Crude Protein</vt:lpstr>
      <vt:lpstr>Crude Protein</vt:lpstr>
      <vt:lpstr>Crude Fiber</vt:lpstr>
      <vt:lpstr>Crude Fat</vt:lpstr>
      <vt:lpstr>Crude Fat</vt:lpstr>
      <vt:lpstr>Minerals</vt:lpstr>
      <vt:lpstr>Vitamins</vt:lpstr>
      <vt:lpstr>Common Additives</vt:lpstr>
      <vt:lpstr>Transitioning Diets</vt:lpstr>
      <vt:lpstr>Transitioning Diets:</vt:lpstr>
      <vt:lpstr>Managing Weight Gain</vt:lpstr>
      <vt:lpstr>Feed Storage</vt:lpstr>
      <vt:lpstr>Feed Delivery</vt:lpstr>
      <vt:lpstr>Additional Thoughts</vt:lpstr>
      <vt:lpstr>Feel free to reach out with questions!</vt:lpstr>
      <vt:lpstr>What’s Next  Ty Davis Ph.D.</vt:lpstr>
      <vt:lpstr>Major things to take home</vt:lpstr>
      <vt:lpstr>Phases of raising a show steer</vt:lpstr>
      <vt:lpstr>Feeding a weaned steer</vt:lpstr>
      <vt:lpstr>Growing and developing a steer</vt:lpstr>
      <vt:lpstr>Finishing a steer</vt:lpstr>
      <vt:lpstr>Holding ration</vt:lpstr>
      <vt:lpstr>Making your own ration</vt:lpstr>
      <vt:lpstr>Supplements, rib shape</vt:lpstr>
      <vt:lpstr>More supplements</vt:lpstr>
      <vt:lpstr>Beta Agonist feeding</vt:lpstr>
      <vt:lpstr>Thank you! Questions? Ty Davis tdavis1@landolakes.com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Robison, Colton Ace</dc:creator>
  <cp:lastModifiedBy>Crystal Tatkenhorst</cp:lastModifiedBy>
  <cp:revision>182</cp:revision>
  <dcterms:created xsi:type="dcterms:W3CDTF">2021-05-30T03:24:33Z</dcterms:created>
  <dcterms:modified xsi:type="dcterms:W3CDTF">2021-10-29T16:34:32Z</dcterms:modified>
</cp:coreProperties>
</file>